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3"/>
  </p:notesMasterIdLst>
  <p:sldIdLst>
    <p:sldId id="256" r:id="rId2"/>
    <p:sldId id="257" r:id="rId3"/>
    <p:sldId id="258" r:id="rId4"/>
    <p:sldId id="563" r:id="rId5"/>
    <p:sldId id="525" r:id="rId6"/>
    <p:sldId id="433" r:id="rId7"/>
    <p:sldId id="528" r:id="rId8"/>
    <p:sldId id="498" r:id="rId9"/>
    <p:sldId id="263" r:id="rId10"/>
    <p:sldId id="509" r:id="rId11"/>
    <p:sldId id="510" r:id="rId12"/>
    <p:sldId id="511" r:id="rId13"/>
    <p:sldId id="580" r:id="rId14"/>
    <p:sldId id="581" r:id="rId15"/>
    <p:sldId id="582" r:id="rId16"/>
    <p:sldId id="583" r:id="rId17"/>
    <p:sldId id="584" r:id="rId18"/>
    <p:sldId id="585" r:id="rId19"/>
    <p:sldId id="587" r:id="rId20"/>
    <p:sldId id="564" r:id="rId21"/>
    <p:sldId id="588" r:id="rId22"/>
    <p:sldId id="589" r:id="rId23"/>
    <p:sldId id="590" r:id="rId24"/>
    <p:sldId id="566" r:id="rId25"/>
    <p:sldId id="591" r:id="rId26"/>
    <p:sldId id="570" r:id="rId27"/>
    <p:sldId id="612" r:id="rId28"/>
    <p:sldId id="573" r:id="rId29"/>
    <p:sldId id="613" r:id="rId30"/>
    <p:sldId id="593" r:id="rId31"/>
    <p:sldId id="618" r:id="rId32"/>
    <p:sldId id="614" r:id="rId33"/>
    <p:sldId id="595" r:id="rId34"/>
    <p:sldId id="592" r:id="rId35"/>
    <p:sldId id="576" r:id="rId36"/>
    <p:sldId id="602" r:id="rId37"/>
    <p:sldId id="606" r:id="rId38"/>
    <p:sldId id="609" r:id="rId39"/>
    <p:sldId id="620" r:id="rId40"/>
    <p:sldId id="594" r:id="rId41"/>
    <p:sldId id="622" r:id="rId42"/>
    <p:sldId id="611" r:id="rId43"/>
    <p:sldId id="621" r:id="rId44"/>
    <p:sldId id="572" r:id="rId45"/>
    <p:sldId id="577" r:id="rId46"/>
    <p:sldId id="596" r:id="rId47"/>
    <p:sldId id="597" r:id="rId48"/>
    <p:sldId id="598" r:id="rId49"/>
    <p:sldId id="599" r:id="rId50"/>
    <p:sldId id="600" r:id="rId51"/>
    <p:sldId id="601" r:id="rId52"/>
    <p:sldId id="604" r:id="rId53"/>
    <p:sldId id="603" r:id="rId54"/>
    <p:sldId id="607" r:id="rId55"/>
    <p:sldId id="608" r:id="rId56"/>
    <p:sldId id="624" r:id="rId57"/>
    <p:sldId id="605" r:id="rId58"/>
    <p:sldId id="623" r:id="rId59"/>
    <p:sldId id="625" r:id="rId60"/>
    <p:sldId id="638" r:id="rId61"/>
    <p:sldId id="276" r:id="rId62"/>
    <p:sldId id="261" r:id="rId63"/>
    <p:sldId id="267" r:id="rId64"/>
    <p:sldId id="639" r:id="rId65"/>
    <p:sldId id="619" r:id="rId66"/>
    <p:sldId id="615" r:id="rId67"/>
    <p:sldId id="616" r:id="rId68"/>
    <p:sldId id="617" r:id="rId69"/>
    <p:sldId id="270" r:id="rId70"/>
    <p:sldId id="271" r:id="rId71"/>
    <p:sldId id="272" r:id="rId72"/>
    <p:sldId id="273" r:id="rId73"/>
    <p:sldId id="274" r:id="rId74"/>
    <p:sldId id="275" r:id="rId75"/>
    <p:sldId id="637" r:id="rId76"/>
    <p:sldId id="626" r:id="rId77"/>
    <p:sldId id="627" r:id="rId78"/>
    <p:sldId id="628" r:id="rId79"/>
    <p:sldId id="268" r:id="rId80"/>
    <p:sldId id="629" r:id="rId81"/>
    <p:sldId id="262" r:id="rId82"/>
    <p:sldId id="630" r:id="rId83"/>
    <p:sldId id="269" r:id="rId84"/>
    <p:sldId id="259" r:id="rId85"/>
    <p:sldId id="631" r:id="rId86"/>
    <p:sldId id="632" r:id="rId87"/>
    <p:sldId id="633" r:id="rId88"/>
    <p:sldId id="634" r:id="rId89"/>
    <p:sldId id="635" r:id="rId90"/>
    <p:sldId id="636" r:id="rId91"/>
    <p:sldId id="640" r:id="rId92"/>
  </p:sldIdLst>
  <p:sldSz cx="12192000" cy="6858000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7CF2251-D53A-4344-9794-69B1F21F3980}" type="datetimeFigureOut">
              <a:rPr lang="he-IL" smtClean="0"/>
              <a:t>כ"ט/סיון/תשפ"א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E073725-B218-4F78-B539-02BE91DF62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487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9CA15-FEFA-4DF8-86B5-2A1B4898B002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8CD4-2857-46BC-8D18-EE4132964F0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845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638D-EBD9-4BE8-A9E1-EDBAB33084AA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47D8F-439B-4ECC-B217-34E3FFC7AE0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991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3AEA-FB88-43D6-AC3F-D910B2278C98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E4D0-3DEF-4B63-ACC5-EA68E377988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203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49B6-59A8-4400-B970-A5E983AC9DA4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B502-DA78-40B1-BC3E-D7122EEFA00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48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A2EB-68EA-43E3-B39C-9B2F92577EF4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32B8-EEB5-4BCC-A87B-7BAE715C9CE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514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5238-1D7A-4523-B053-DF290D86ECBB}" type="datetime8">
              <a:rPr lang="he-IL" smtClean="0"/>
              <a:t>09 יוני 21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4E44-F19B-4779-9813-95945BF5C28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706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258D-FB51-47E9-9833-69936C872444}" type="datetime8">
              <a:rPr lang="he-IL" smtClean="0"/>
              <a:t>09 יוני 21</a:t>
            </a:fld>
            <a:endParaRPr lang="he-I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3AF59-9079-4DDF-AA06-75693CEB2B4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871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11BF-951E-4365-85D1-2D1F1A218FBD}" type="datetime8">
              <a:rPr lang="he-IL" smtClean="0"/>
              <a:t>09 יוני 21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C2F5-7E77-41DD-ABDE-53150DB569D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231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177E-7F8B-4C15-8743-AD00718BB310}" type="datetime8">
              <a:rPr lang="he-IL" smtClean="0"/>
              <a:t>09 יוני 21</a:t>
            </a:fld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94B81-B433-426F-8E32-E27537DC5DE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122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558F1-4632-42F6-BD4B-714862B95D7E}" type="datetime8">
              <a:rPr lang="he-IL" smtClean="0"/>
              <a:t>09 יוני 21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99343-D1C6-475D-9915-ECBCC9C70AD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661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09880-3118-4A1D-8177-A087A4C8D32B}" type="datetime8">
              <a:rPr lang="he-IL" smtClean="0"/>
              <a:t>09 יוני 21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6353-7AC4-403C-A96B-FF6B9A49814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648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849846-6211-4B1F-8D82-5062C89C1C08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119906-C688-4C49-9398-5419938D695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rtl="1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24000" y="1466336"/>
            <a:ext cx="9144000" cy="2649526"/>
          </a:xfrm>
        </p:spPr>
        <p:txBody>
          <a:bodyPr/>
          <a:lstStyle/>
          <a:p>
            <a:r>
              <a:rPr lang="en-US" dirty="0"/>
              <a:t>Track Structural Analysis</a:t>
            </a:r>
            <a:br>
              <a:rPr lang="en-US" dirty="0"/>
            </a:br>
            <a:r>
              <a:rPr lang="en-US" dirty="0"/>
              <a:t>Rigid Frame</a:t>
            </a:r>
            <a:endParaRPr lang="he-IL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4368800" y="4249379"/>
            <a:ext cx="3454400" cy="728662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June 2021</a:t>
            </a:r>
            <a:endParaRPr lang="he-I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58BABFC-A6EF-43DB-8EC7-2CA67142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1</a:t>
            </a:fld>
            <a:endParaRPr lang="he-IL"/>
          </a:p>
        </p:txBody>
      </p:sp>
      <p:pic>
        <p:nvPicPr>
          <p:cNvPr id="6" name="Picture 2" descr="MSI">
            <a:extLst>
              <a:ext uri="{FF2B5EF4-FFF2-40B4-BE49-F238E27FC236}">
                <a16:creationId xmlns:a16="http://schemas.microsoft.com/office/drawing/2014/main" xmlns="" id="{84A9CC34-FBC5-4A92-BBCD-84D753825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0" y="2174789"/>
            <a:ext cx="12192000" cy="1779373"/>
          </a:xfrm>
        </p:spPr>
        <p:txBody>
          <a:bodyPr/>
          <a:lstStyle/>
          <a:p>
            <a:r>
              <a:rPr lang="en-US" sz="5400" dirty="0">
                <a:cs typeface="Times New Roman" panose="02020603050405020304" pitchFamily="18" charset="0"/>
              </a:rPr>
              <a:t>Nonlinear Static acceleration </a:t>
            </a:r>
            <a:br>
              <a:rPr lang="en-US" sz="5400" dirty="0">
                <a:cs typeface="Times New Roman" panose="02020603050405020304" pitchFamily="18" charset="0"/>
              </a:rPr>
            </a:br>
            <a:endParaRPr lang="he-IL" sz="5400" baseline="30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6195622-31FA-40B7-9EEE-A182CF47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10</a:t>
            </a:fld>
            <a:endParaRPr lang="he-IL"/>
          </a:p>
        </p:txBody>
      </p:sp>
      <p:pic>
        <p:nvPicPr>
          <p:cNvPr id="4" name="Picture 2" descr="MSI">
            <a:extLst>
              <a:ext uri="{FF2B5EF4-FFF2-40B4-BE49-F238E27FC236}">
                <a16:creationId xmlns:a16="http://schemas.microsoft.com/office/drawing/2014/main" xmlns="" id="{6E1081B4-BBA4-4818-91E3-48D64CD34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21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48A5EE-5E18-4454-8FE6-DEECE691E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55" y="1192341"/>
            <a:ext cx="9779089" cy="5590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Displacement magnitude [mm]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11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59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1A7D5A0-4301-4D16-AEEC-6C5EBE68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26" y="984626"/>
            <a:ext cx="9933548" cy="56789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92E0C13-24AF-4EF4-8A17-BDF710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6611" y="6339043"/>
            <a:ext cx="2743200" cy="365125"/>
          </a:xfrm>
        </p:spPr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12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0335884D-F913-4568-B4B3-86446A9A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AFEF7-E371-4722-8316-4D55CE9AE2A5}"/>
              </a:ext>
            </a:extLst>
          </p:cNvPr>
          <p:cNvSpPr txBox="1"/>
          <p:nvPr/>
        </p:nvSpPr>
        <p:spPr>
          <a:xfrm>
            <a:off x="3588589" y="5492658"/>
            <a:ext cx="2402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/>
              <a:t>Creusabro 4800 Parts</a:t>
            </a:r>
            <a:endParaRPr lang="he-IL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06DD2-19F5-4A70-8902-AD876FB9233B}"/>
              </a:ext>
            </a:extLst>
          </p:cNvPr>
          <p:cNvSpPr txBox="1"/>
          <p:nvPr/>
        </p:nvSpPr>
        <p:spPr>
          <a:xfrm>
            <a:off x="2994617" y="72285"/>
            <a:ext cx="66129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</a:p>
          <a:p>
            <a:pPr algn="ctr"/>
            <a:r>
              <a:rPr lang="en-US" sz="4000" dirty="0">
                <a:cs typeface="Times New Roman" panose="02020603050405020304" pitchFamily="18" charset="0"/>
              </a:rPr>
              <a:t>Von Misses Stress [kg/mm</a:t>
            </a:r>
            <a:r>
              <a:rPr lang="en-US" sz="4000" baseline="30000" dirty="0">
                <a:cs typeface="Times New Roman" panose="02020603050405020304" pitchFamily="18" charset="0"/>
              </a:rPr>
              <a:t>2</a:t>
            </a:r>
            <a:r>
              <a:rPr lang="en-US" sz="4000" dirty="0">
                <a:cs typeface="Times New Roman" panose="02020603050405020304" pitchFamily="18" charset="0"/>
              </a:rPr>
              <a:t>]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5599F3D-06F2-446B-B6E6-55896B8DE151}"/>
              </a:ext>
            </a:extLst>
          </p:cNvPr>
          <p:cNvSpPr/>
          <p:nvPr/>
        </p:nvSpPr>
        <p:spPr>
          <a:xfrm>
            <a:off x="9699649" y="6387331"/>
            <a:ext cx="667265" cy="1977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1E37D7B3-46C6-4876-B749-AD6FB540CBA6}"/>
              </a:ext>
            </a:extLst>
          </p:cNvPr>
          <p:cNvCxnSpPr>
            <a:cxnSpLocks/>
          </p:cNvCxnSpPr>
          <p:nvPr/>
        </p:nvCxnSpPr>
        <p:spPr>
          <a:xfrm flipH="1">
            <a:off x="9294576" y="6473855"/>
            <a:ext cx="3954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D7F7F4-53B5-4255-B503-5872E966CFA8}"/>
              </a:ext>
            </a:extLst>
          </p:cNvPr>
          <p:cNvSpPr txBox="1"/>
          <p:nvPr/>
        </p:nvSpPr>
        <p:spPr>
          <a:xfrm>
            <a:off x="6408024" y="6163019"/>
            <a:ext cx="2855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Singular point</a:t>
            </a:r>
          </a:p>
          <a:p>
            <a:pPr algn="ctr"/>
            <a:r>
              <a:rPr lang="en-US" dirty="0"/>
              <a:t>The actual Max stress is 70.0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4782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D07C06-12BC-427B-8549-5130EB42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569" y="1315992"/>
            <a:ext cx="9424862" cy="53881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92E0C13-24AF-4EF4-8A17-BDF710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6611" y="6339043"/>
            <a:ext cx="2743200" cy="365125"/>
          </a:xfrm>
        </p:spPr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13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0335884D-F913-4568-B4B3-86446A9A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AFEF7-E371-4722-8316-4D55CE9AE2A5}"/>
              </a:ext>
            </a:extLst>
          </p:cNvPr>
          <p:cNvSpPr txBox="1"/>
          <p:nvPr/>
        </p:nvSpPr>
        <p:spPr>
          <a:xfrm>
            <a:off x="1660935" y="4767728"/>
            <a:ext cx="2402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/>
              <a:t>Creusabro 4800 Parts</a:t>
            </a:r>
            <a:endParaRPr lang="he-IL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06DD2-19F5-4A70-8902-AD876FB9233B}"/>
              </a:ext>
            </a:extLst>
          </p:cNvPr>
          <p:cNvSpPr txBox="1"/>
          <p:nvPr/>
        </p:nvSpPr>
        <p:spPr>
          <a:xfrm>
            <a:off x="2994617" y="72285"/>
            <a:ext cx="66129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</a:p>
          <a:p>
            <a:pPr algn="ctr"/>
            <a:r>
              <a:rPr lang="en-US" sz="4000" dirty="0">
                <a:cs typeface="Times New Roman" panose="02020603050405020304" pitchFamily="18" charset="0"/>
              </a:rPr>
              <a:t>Von Misses Stress [kg/mm</a:t>
            </a:r>
            <a:r>
              <a:rPr lang="en-US" sz="4000" baseline="30000" dirty="0">
                <a:cs typeface="Times New Roman" panose="02020603050405020304" pitchFamily="18" charset="0"/>
              </a:rPr>
              <a:t>2</a:t>
            </a:r>
            <a:r>
              <a:rPr lang="en-US" sz="4000" dirty="0">
                <a:cs typeface="Times New Roman" panose="02020603050405020304" pitchFamily="18" charset="0"/>
              </a:rPr>
              <a:t>]</a:t>
            </a:r>
            <a:endParaRPr lang="he-IL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7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5EBA94-C957-4FB9-8EB2-F7AF21BB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11" y="1333559"/>
            <a:ext cx="9532074" cy="54494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92E0C13-24AF-4EF4-8A17-BDF710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6611" y="6339043"/>
            <a:ext cx="2743200" cy="365125"/>
          </a:xfrm>
        </p:spPr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14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0335884D-F913-4568-B4B3-86446A9A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AFEF7-E371-4722-8316-4D55CE9AE2A5}"/>
              </a:ext>
            </a:extLst>
          </p:cNvPr>
          <p:cNvSpPr txBox="1"/>
          <p:nvPr/>
        </p:nvSpPr>
        <p:spPr>
          <a:xfrm>
            <a:off x="1660935" y="4767728"/>
            <a:ext cx="2402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/>
              <a:t>Creusabro 4800 Parts</a:t>
            </a:r>
            <a:endParaRPr lang="he-IL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06DD2-19F5-4A70-8902-AD876FB9233B}"/>
              </a:ext>
            </a:extLst>
          </p:cNvPr>
          <p:cNvSpPr txBox="1"/>
          <p:nvPr/>
        </p:nvSpPr>
        <p:spPr>
          <a:xfrm>
            <a:off x="2994617" y="72285"/>
            <a:ext cx="66129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</a:p>
          <a:p>
            <a:pPr algn="ctr"/>
            <a:r>
              <a:rPr lang="en-US" sz="4000" dirty="0">
                <a:cs typeface="Times New Roman" panose="02020603050405020304" pitchFamily="18" charset="0"/>
              </a:rPr>
              <a:t>Von Misses Stress [kg/mm</a:t>
            </a:r>
            <a:r>
              <a:rPr lang="en-US" sz="4000" baseline="30000" dirty="0">
                <a:cs typeface="Times New Roman" panose="02020603050405020304" pitchFamily="18" charset="0"/>
              </a:rPr>
              <a:t>2</a:t>
            </a:r>
            <a:r>
              <a:rPr lang="en-US" sz="4000" dirty="0">
                <a:cs typeface="Times New Roman" panose="02020603050405020304" pitchFamily="18" charset="0"/>
              </a:rPr>
              <a:t>]</a:t>
            </a:r>
            <a:endParaRPr lang="he-IL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1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825AC6-900E-49E8-A094-D2F93E4F0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599" y="1395724"/>
            <a:ext cx="9408386" cy="537875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92E0C13-24AF-4EF4-8A17-BDF710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6611" y="6339043"/>
            <a:ext cx="2743200" cy="365125"/>
          </a:xfrm>
        </p:spPr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15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0335884D-F913-4568-B4B3-86446A9A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AFEF7-E371-4722-8316-4D55CE9AE2A5}"/>
              </a:ext>
            </a:extLst>
          </p:cNvPr>
          <p:cNvSpPr txBox="1"/>
          <p:nvPr/>
        </p:nvSpPr>
        <p:spPr>
          <a:xfrm>
            <a:off x="1191378" y="4627684"/>
            <a:ext cx="2402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/>
              <a:t>Creusabro 4800 Parts</a:t>
            </a:r>
            <a:endParaRPr lang="he-IL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06DD2-19F5-4A70-8902-AD876FB9233B}"/>
              </a:ext>
            </a:extLst>
          </p:cNvPr>
          <p:cNvSpPr txBox="1"/>
          <p:nvPr/>
        </p:nvSpPr>
        <p:spPr>
          <a:xfrm>
            <a:off x="2994617" y="72285"/>
            <a:ext cx="66129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</a:p>
          <a:p>
            <a:pPr algn="ctr"/>
            <a:r>
              <a:rPr lang="en-US" sz="4000" dirty="0">
                <a:cs typeface="Times New Roman" panose="02020603050405020304" pitchFamily="18" charset="0"/>
              </a:rPr>
              <a:t>Von Misses Stress [kg/mm</a:t>
            </a:r>
            <a:r>
              <a:rPr lang="en-US" sz="4000" baseline="30000" dirty="0">
                <a:cs typeface="Times New Roman" panose="02020603050405020304" pitchFamily="18" charset="0"/>
              </a:rPr>
              <a:t>2</a:t>
            </a:r>
            <a:r>
              <a:rPr lang="en-US" sz="4000" dirty="0">
                <a:cs typeface="Times New Roman" panose="02020603050405020304" pitchFamily="18" charset="0"/>
              </a:rPr>
              <a:t>]</a:t>
            </a:r>
            <a:endParaRPr lang="he-IL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7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AC331F-BED6-43CB-9009-B2B27E14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630" y="1395724"/>
            <a:ext cx="9282759" cy="53069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92E0C13-24AF-4EF4-8A17-BDF710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6611" y="6339043"/>
            <a:ext cx="2743200" cy="365125"/>
          </a:xfrm>
        </p:spPr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16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0335884D-F913-4568-B4B3-86446A9A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AFEF7-E371-4722-8316-4D55CE9AE2A5}"/>
              </a:ext>
            </a:extLst>
          </p:cNvPr>
          <p:cNvSpPr txBox="1"/>
          <p:nvPr/>
        </p:nvSpPr>
        <p:spPr>
          <a:xfrm>
            <a:off x="1660935" y="4767728"/>
            <a:ext cx="2402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/>
              <a:t>Creusabro 4800 Parts</a:t>
            </a:r>
            <a:endParaRPr lang="he-IL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06DD2-19F5-4A70-8902-AD876FB9233B}"/>
              </a:ext>
            </a:extLst>
          </p:cNvPr>
          <p:cNvSpPr txBox="1"/>
          <p:nvPr/>
        </p:nvSpPr>
        <p:spPr>
          <a:xfrm>
            <a:off x="2994617" y="72285"/>
            <a:ext cx="66129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</a:p>
          <a:p>
            <a:pPr algn="ctr"/>
            <a:r>
              <a:rPr lang="en-US" sz="4000" dirty="0">
                <a:cs typeface="Times New Roman" panose="02020603050405020304" pitchFamily="18" charset="0"/>
              </a:rPr>
              <a:t>Von Misses Stress [kg/mm</a:t>
            </a:r>
            <a:r>
              <a:rPr lang="en-US" sz="4000" baseline="30000" dirty="0">
                <a:cs typeface="Times New Roman" panose="02020603050405020304" pitchFamily="18" charset="0"/>
              </a:rPr>
              <a:t>2</a:t>
            </a:r>
            <a:r>
              <a:rPr lang="en-US" sz="4000" dirty="0">
                <a:cs typeface="Times New Roman" panose="02020603050405020304" pitchFamily="18" charset="0"/>
              </a:rPr>
              <a:t>]</a:t>
            </a:r>
            <a:endParaRPr lang="he-IL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64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43A074-3946-4C27-ADFE-3901F55B3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11" y="1207232"/>
            <a:ext cx="9509536" cy="54365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92E0C13-24AF-4EF4-8A17-BDF710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6611" y="6339043"/>
            <a:ext cx="2743200" cy="365125"/>
          </a:xfrm>
        </p:spPr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17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0335884D-F913-4568-B4B3-86446A9A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AFEF7-E371-4722-8316-4D55CE9AE2A5}"/>
              </a:ext>
            </a:extLst>
          </p:cNvPr>
          <p:cNvSpPr txBox="1"/>
          <p:nvPr/>
        </p:nvSpPr>
        <p:spPr>
          <a:xfrm>
            <a:off x="903054" y="2807122"/>
            <a:ext cx="2402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/>
              <a:t>Creusabro 4800 Parts</a:t>
            </a:r>
            <a:endParaRPr lang="he-IL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06DD2-19F5-4A70-8902-AD876FB9233B}"/>
              </a:ext>
            </a:extLst>
          </p:cNvPr>
          <p:cNvSpPr txBox="1"/>
          <p:nvPr/>
        </p:nvSpPr>
        <p:spPr>
          <a:xfrm>
            <a:off x="2994617" y="72285"/>
            <a:ext cx="66129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</a:p>
          <a:p>
            <a:pPr algn="ctr"/>
            <a:r>
              <a:rPr lang="en-US" sz="4000" dirty="0">
                <a:cs typeface="Times New Roman" panose="02020603050405020304" pitchFamily="18" charset="0"/>
              </a:rPr>
              <a:t>Von Misses Stress [kg/mm</a:t>
            </a:r>
            <a:r>
              <a:rPr lang="en-US" sz="4000" baseline="30000" dirty="0">
                <a:cs typeface="Times New Roman" panose="02020603050405020304" pitchFamily="18" charset="0"/>
              </a:rPr>
              <a:t>2</a:t>
            </a:r>
            <a:r>
              <a:rPr lang="en-US" sz="4000" dirty="0">
                <a:cs typeface="Times New Roman" panose="02020603050405020304" pitchFamily="18" charset="0"/>
              </a:rPr>
              <a:t>]</a:t>
            </a:r>
            <a:endParaRPr lang="he-IL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7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F621F7-FC05-48D2-B768-5CBC22555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04" y="1346444"/>
            <a:ext cx="9509536" cy="54365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92E0C13-24AF-4EF4-8A17-BDF710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6611" y="6339043"/>
            <a:ext cx="2743200" cy="365125"/>
          </a:xfrm>
        </p:spPr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18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0335884D-F913-4568-B4B3-86446A9A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AFEF7-E371-4722-8316-4D55CE9AE2A5}"/>
              </a:ext>
            </a:extLst>
          </p:cNvPr>
          <p:cNvSpPr txBox="1"/>
          <p:nvPr/>
        </p:nvSpPr>
        <p:spPr>
          <a:xfrm>
            <a:off x="903054" y="2807122"/>
            <a:ext cx="2402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/>
              <a:t>Creusabro 4800 Parts</a:t>
            </a:r>
            <a:endParaRPr lang="he-IL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06DD2-19F5-4A70-8902-AD876FB9233B}"/>
              </a:ext>
            </a:extLst>
          </p:cNvPr>
          <p:cNvSpPr txBox="1"/>
          <p:nvPr/>
        </p:nvSpPr>
        <p:spPr>
          <a:xfrm>
            <a:off x="2994617" y="72285"/>
            <a:ext cx="66129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</a:p>
          <a:p>
            <a:pPr algn="ctr"/>
            <a:r>
              <a:rPr lang="en-US" sz="4000" dirty="0">
                <a:cs typeface="Times New Roman" panose="02020603050405020304" pitchFamily="18" charset="0"/>
              </a:rPr>
              <a:t>Von Misses Stress [kg/mm</a:t>
            </a:r>
            <a:r>
              <a:rPr lang="en-US" sz="4000" baseline="30000" dirty="0">
                <a:cs typeface="Times New Roman" panose="02020603050405020304" pitchFamily="18" charset="0"/>
              </a:rPr>
              <a:t>2</a:t>
            </a:r>
            <a:r>
              <a:rPr lang="en-US" sz="4000" dirty="0">
                <a:cs typeface="Times New Roman" panose="02020603050405020304" pitchFamily="18" charset="0"/>
              </a:rPr>
              <a:t>]</a:t>
            </a:r>
            <a:endParaRPr lang="he-IL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3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B871B7-B37A-455F-A4A9-05484E4F7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16" y="869280"/>
            <a:ext cx="10206238" cy="5834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92E0C13-24AF-4EF4-8A17-BDF710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6611" y="6339043"/>
            <a:ext cx="2743200" cy="365125"/>
          </a:xfrm>
        </p:spPr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19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0335884D-F913-4568-B4B3-86446A9A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AFEF7-E371-4722-8316-4D55CE9AE2A5}"/>
              </a:ext>
            </a:extLst>
          </p:cNvPr>
          <p:cNvSpPr txBox="1"/>
          <p:nvPr/>
        </p:nvSpPr>
        <p:spPr>
          <a:xfrm>
            <a:off x="799070" y="2038437"/>
            <a:ext cx="2402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/>
              <a:t>Creusabro 4800 Parts</a:t>
            </a:r>
            <a:endParaRPr lang="he-IL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06DD2-19F5-4A70-8902-AD876FB9233B}"/>
              </a:ext>
            </a:extLst>
          </p:cNvPr>
          <p:cNvSpPr txBox="1"/>
          <p:nvPr/>
        </p:nvSpPr>
        <p:spPr>
          <a:xfrm>
            <a:off x="2994617" y="72285"/>
            <a:ext cx="66129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</a:p>
          <a:p>
            <a:pPr algn="ctr"/>
            <a:r>
              <a:rPr lang="en-US" sz="4000" dirty="0">
                <a:cs typeface="Times New Roman" panose="02020603050405020304" pitchFamily="18" charset="0"/>
              </a:rPr>
              <a:t>Von Misses Stress [kg/mm</a:t>
            </a:r>
            <a:r>
              <a:rPr lang="en-US" sz="4000" baseline="30000" dirty="0">
                <a:cs typeface="Times New Roman" panose="02020603050405020304" pitchFamily="18" charset="0"/>
              </a:rPr>
              <a:t>2</a:t>
            </a:r>
            <a:r>
              <a:rPr lang="en-US" sz="4000" dirty="0">
                <a:cs typeface="Times New Roman" panose="02020603050405020304" pitchFamily="18" charset="0"/>
              </a:rPr>
              <a:t>]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179774A-1271-43B1-B64C-C9997D30F9D7}"/>
              </a:ext>
            </a:extLst>
          </p:cNvPr>
          <p:cNvSpPr/>
          <p:nvPr/>
        </p:nvSpPr>
        <p:spPr>
          <a:xfrm>
            <a:off x="9676968" y="6422751"/>
            <a:ext cx="667265" cy="1977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8FD71B-4B2F-4AA4-BB21-1396DA70FC0B}"/>
              </a:ext>
            </a:extLst>
          </p:cNvPr>
          <p:cNvSpPr txBox="1"/>
          <p:nvPr/>
        </p:nvSpPr>
        <p:spPr>
          <a:xfrm>
            <a:off x="6301116" y="6195676"/>
            <a:ext cx="2855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Singular point</a:t>
            </a:r>
          </a:p>
          <a:p>
            <a:pPr algn="ctr"/>
            <a:r>
              <a:rPr lang="en-US" dirty="0"/>
              <a:t>The actual Max stress is 66.5</a:t>
            </a:r>
            <a:endParaRPr lang="he-I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119FC03-B6F2-47CA-8305-BEE1D5CE7212}"/>
              </a:ext>
            </a:extLst>
          </p:cNvPr>
          <p:cNvCxnSpPr>
            <a:cxnSpLocks/>
          </p:cNvCxnSpPr>
          <p:nvPr/>
        </p:nvCxnSpPr>
        <p:spPr>
          <a:xfrm flipH="1">
            <a:off x="9087504" y="6518842"/>
            <a:ext cx="5894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2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8CF072-7E46-4374-A6AE-27ABF3C55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32" y="697572"/>
            <a:ext cx="11016135" cy="5830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0" y="114300"/>
            <a:ext cx="8966200" cy="842963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+mn-lt"/>
              </a:rPr>
              <a:t>F.E model</a:t>
            </a:r>
            <a:endParaRPr lang="he-IL" sz="4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E30D28-C04A-43F2-8DB9-E9C78835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2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4333E5C7-B115-4BEF-BD9A-399BE276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2E37D6-74AC-4CDE-94C2-B69C6155DFC7}"/>
              </a:ext>
            </a:extLst>
          </p:cNvPr>
          <p:cNvSpPr txBox="1"/>
          <p:nvPr/>
        </p:nvSpPr>
        <p:spPr>
          <a:xfrm>
            <a:off x="435232" y="1949819"/>
            <a:ext cx="5508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Total mass (include box) = 2 [Ton] (Half model)</a:t>
            </a:r>
            <a:endParaRPr lang="he-IL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AED7C7-CE19-48F8-B1A8-0474F5A0BEEE}"/>
              </a:ext>
            </a:extLst>
          </p:cNvPr>
          <p:cNvSpPr txBox="1"/>
          <p:nvPr/>
        </p:nvSpPr>
        <p:spPr>
          <a:xfrm>
            <a:off x="5217980" y="985247"/>
            <a:ext cx="3251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Half model - Symmetry</a:t>
            </a:r>
            <a:endParaRPr lang="he-IL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F9E9F3-2B69-4DD4-A3D0-2830FB4E3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366" y="1309699"/>
            <a:ext cx="9704948" cy="55483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92E0C13-24AF-4EF4-8A17-BDF710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6611" y="6339043"/>
            <a:ext cx="2743200" cy="365125"/>
          </a:xfrm>
        </p:spPr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20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0335884D-F913-4568-B4B3-86446A9A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AFEF7-E371-4722-8316-4D55CE9AE2A5}"/>
              </a:ext>
            </a:extLst>
          </p:cNvPr>
          <p:cNvSpPr txBox="1"/>
          <p:nvPr/>
        </p:nvSpPr>
        <p:spPr>
          <a:xfrm>
            <a:off x="3588589" y="5492658"/>
            <a:ext cx="2402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/>
              <a:t>ST52 Parts</a:t>
            </a:r>
            <a:endParaRPr lang="he-IL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06DD2-19F5-4A70-8902-AD876FB9233B}"/>
              </a:ext>
            </a:extLst>
          </p:cNvPr>
          <p:cNvSpPr txBox="1"/>
          <p:nvPr/>
        </p:nvSpPr>
        <p:spPr>
          <a:xfrm>
            <a:off x="2994617" y="72285"/>
            <a:ext cx="66129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</a:p>
          <a:p>
            <a:pPr algn="ctr"/>
            <a:r>
              <a:rPr lang="en-US" sz="4000" dirty="0">
                <a:cs typeface="Times New Roman" panose="02020603050405020304" pitchFamily="18" charset="0"/>
              </a:rPr>
              <a:t>Von Misses Stress [kg/mm</a:t>
            </a:r>
            <a:r>
              <a:rPr lang="en-US" sz="4000" baseline="30000" dirty="0">
                <a:cs typeface="Times New Roman" panose="02020603050405020304" pitchFamily="18" charset="0"/>
              </a:rPr>
              <a:t>2</a:t>
            </a:r>
            <a:r>
              <a:rPr lang="en-US" sz="4000" dirty="0">
                <a:cs typeface="Times New Roman" panose="02020603050405020304" pitchFamily="18" charset="0"/>
              </a:rPr>
              <a:t>]</a:t>
            </a:r>
            <a:endParaRPr lang="he-IL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58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9EC2AE-4626-4402-AD91-D5AD2E08E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29" y="1307314"/>
            <a:ext cx="9509536" cy="54365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92E0C13-24AF-4EF4-8A17-BDF710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6611" y="6339043"/>
            <a:ext cx="2743200" cy="365125"/>
          </a:xfrm>
        </p:spPr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21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0335884D-F913-4568-B4B3-86446A9A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AFEF7-E371-4722-8316-4D55CE9AE2A5}"/>
              </a:ext>
            </a:extLst>
          </p:cNvPr>
          <p:cNvSpPr txBox="1"/>
          <p:nvPr/>
        </p:nvSpPr>
        <p:spPr>
          <a:xfrm>
            <a:off x="3588589" y="5492658"/>
            <a:ext cx="2402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/>
              <a:t>ST52 Parts</a:t>
            </a:r>
            <a:endParaRPr lang="he-IL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06DD2-19F5-4A70-8902-AD876FB9233B}"/>
              </a:ext>
            </a:extLst>
          </p:cNvPr>
          <p:cNvSpPr txBox="1"/>
          <p:nvPr/>
        </p:nvSpPr>
        <p:spPr>
          <a:xfrm>
            <a:off x="2994617" y="72285"/>
            <a:ext cx="66129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</a:p>
          <a:p>
            <a:pPr algn="ctr"/>
            <a:r>
              <a:rPr lang="en-US" sz="4000" dirty="0">
                <a:cs typeface="Times New Roman" panose="02020603050405020304" pitchFamily="18" charset="0"/>
              </a:rPr>
              <a:t>Von Misses Stress [kg/mm</a:t>
            </a:r>
            <a:r>
              <a:rPr lang="en-US" sz="4000" baseline="30000" dirty="0">
                <a:cs typeface="Times New Roman" panose="02020603050405020304" pitchFamily="18" charset="0"/>
              </a:rPr>
              <a:t>2</a:t>
            </a:r>
            <a:r>
              <a:rPr lang="en-US" sz="4000" dirty="0">
                <a:cs typeface="Times New Roman" panose="02020603050405020304" pitchFamily="18" charset="0"/>
              </a:rPr>
              <a:t>]</a:t>
            </a:r>
            <a:endParaRPr lang="he-IL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89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B17557-03FD-4A6A-9D19-F5A907BAD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45" y="1239437"/>
            <a:ext cx="9696710" cy="55435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92E0C13-24AF-4EF4-8A17-BDF710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6611" y="6339043"/>
            <a:ext cx="2743200" cy="365125"/>
          </a:xfrm>
        </p:spPr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22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0335884D-F913-4568-B4B3-86446A9A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AFEF7-E371-4722-8316-4D55CE9AE2A5}"/>
              </a:ext>
            </a:extLst>
          </p:cNvPr>
          <p:cNvSpPr txBox="1"/>
          <p:nvPr/>
        </p:nvSpPr>
        <p:spPr>
          <a:xfrm>
            <a:off x="3588589" y="5492658"/>
            <a:ext cx="2402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/>
              <a:t>ST52 Parts</a:t>
            </a:r>
            <a:endParaRPr lang="he-IL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06DD2-19F5-4A70-8902-AD876FB9233B}"/>
              </a:ext>
            </a:extLst>
          </p:cNvPr>
          <p:cNvSpPr txBox="1"/>
          <p:nvPr/>
        </p:nvSpPr>
        <p:spPr>
          <a:xfrm>
            <a:off x="2994617" y="72285"/>
            <a:ext cx="66129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</a:p>
          <a:p>
            <a:pPr algn="ctr"/>
            <a:r>
              <a:rPr lang="en-US" sz="4000" dirty="0">
                <a:cs typeface="Times New Roman" panose="02020603050405020304" pitchFamily="18" charset="0"/>
              </a:rPr>
              <a:t>Von Misses Stress [kg/mm</a:t>
            </a:r>
            <a:r>
              <a:rPr lang="en-US" sz="4000" baseline="30000" dirty="0">
                <a:cs typeface="Times New Roman" panose="02020603050405020304" pitchFamily="18" charset="0"/>
              </a:rPr>
              <a:t>2</a:t>
            </a:r>
            <a:r>
              <a:rPr lang="en-US" sz="4000" dirty="0">
                <a:cs typeface="Times New Roman" panose="02020603050405020304" pitchFamily="18" charset="0"/>
              </a:rPr>
              <a:t>]</a:t>
            </a:r>
            <a:endParaRPr lang="he-IL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97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E430A0-95FB-4B37-B770-4B0B699FD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170" y="1366445"/>
            <a:ext cx="9569892" cy="54165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92E0C13-24AF-4EF4-8A17-BDF710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6611" y="6339043"/>
            <a:ext cx="2743200" cy="365125"/>
          </a:xfrm>
        </p:spPr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23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0335884D-F913-4568-B4B3-86446A9A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AFEF7-E371-4722-8316-4D55CE9AE2A5}"/>
              </a:ext>
            </a:extLst>
          </p:cNvPr>
          <p:cNvSpPr txBox="1"/>
          <p:nvPr/>
        </p:nvSpPr>
        <p:spPr>
          <a:xfrm>
            <a:off x="3588589" y="5492658"/>
            <a:ext cx="2402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/>
              <a:t>ST52 Parts</a:t>
            </a:r>
            <a:endParaRPr lang="he-IL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06DD2-19F5-4A70-8902-AD876FB9233B}"/>
              </a:ext>
            </a:extLst>
          </p:cNvPr>
          <p:cNvSpPr txBox="1"/>
          <p:nvPr/>
        </p:nvSpPr>
        <p:spPr>
          <a:xfrm>
            <a:off x="2994617" y="72285"/>
            <a:ext cx="66129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</a:p>
          <a:p>
            <a:pPr algn="ctr"/>
            <a:r>
              <a:rPr lang="en-US" sz="4000" dirty="0">
                <a:cs typeface="Times New Roman" panose="02020603050405020304" pitchFamily="18" charset="0"/>
              </a:rPr>
              <a:t>Von Misses Stress [kg/mm</a:t>
            </a:r>
            <a:r>
              <a:rPr lang="en-US" sz="4000" baseline="30000" dirty="0">
                <a:cs typeface="Times New Roman" panose="02020603050405020304" pitchFamily="18" charset="0"/>
              </a:rPr>
              <a:t>2</a:t>
            </a:r>
            <a:r>
              <a:rPr lang="en-US" sz="4000" dirty="0">
                <a:cs typeface="Times New Roman" panose="02020603050405020304" pitchFamily="18" charset="0"/>
              </a:rPr>
              <a:t>]</a:t>
            </a:r>
            <a:endParaRPr lang="he-IL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67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25F89A-4A47-427D-BF6A-636E45AD2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11" y="1365406"/>
            <a:ext cx="9509536" cy="54365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92E0C13-24AF-4EF4-8A17-BDF710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6611" y="6339043"/>
            <a:ext cx="2743200" cy="365125"/>
          </a:xfrm>
        </p:spPr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24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0335884D-F913-4568-B4B3-86446A9A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AFEF7-E371-4722-8316-4D55CE9AE2A5}"/>
              </a:ext>
            </a:extLst>
          </p:cNvPr>
          <p:cNvSpPr txBox="1"/>
          <p:nvPr/>
        </p:nvSpPr>
        <p:spPr>
          <a:xfrm>
            <a:off x="3588589" y="5492658"/>
            <a:ext cx="2402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/>
              <a:t>ST37 Parts</a:t>
            </a:r>
            <a:endParaRPr lang="he-IL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06DD2-19F5-4A70-8902-AD876FB9233B}"/>
              </a:ext>
            </a:extLst>
          </p:cNvPr>
          <p:cNvSpPr txBox="1"/>
          <p:nvPr/>
        </p:nvSpPr>
        <p:spPr>
          <a:xfrm>
            <a:off x="2994617" y="72285"/>
            <a:ext cx="66129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</a:p>
          <a:p>
            <a:pPr algn="ctr"/>
            <a:r>
              <a:rPr lang="en-US" sz="4000" dirty="0">
                <a:cs typeface="Times New Roman" panose="02020603050405020304" pitchFamily="18" charset="0"/>
              </a:rPr>
              <a:t>Von Misses Stress [kg/mm</a:t>
            </a:r>
            <a:r>
              <a:rPr lang="en-US" sz="4000" baseline="30000" dirty="0">
                <a:cs typeface="Times New Roman" panose="02020603050405020304" pitchFamily="18" charset="0"/>
              </a:rPr>
              <a:t>2</a:t>
            </a:r>
            <a:r>
              <a:rPr lang="en-US" sz="4000" dirty="0">
                <a:cs typeface="Times New Roman" panose="02020603050405020304" pitchFamily="18" charset="0"/>
              </a:rPr>
              <a:t>]</a:t>
            </a:r>
            <a:endParaRPr lang="he-IL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62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880B42-FC70-480B-A19F-849807A19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15" y="1202963"/>
            <a:ext cx="9622570" cy="55012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92E0C13-24AF-4EF4-8A17-BDF710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6611" y="6339043"/>
            <a:ext cx="2743200" cy="365125"/>
          </a:xfrm>
        </p:spPr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25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0335884D-F913-4568-B4B3-86446A9A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AFEF7-E371-4722-8316-4D55CE9AE2A5}"/>
              </a:ext>
            </a:extLst>
          </p:cNvPr>
          <p:cNvSpPr txBox="1"/>
          <p:nvPr/>
        </p:nvSpPr>
        <p:spPr>
          <a:xfrm>
            <a:off x="3588589" y="5492658"/>
            <a:ext cx="2402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/>
              <a:t>ST37 Parts</a:t>
            </a:r>
            <a:endParaRPr lang="he-IL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06DD2-19F5-4A70-8902-AD876FB9233B}"/>
              </a:ext>
            </a:extLst>
          </p:cNvPr>
          <p:cNvSpPr txBox="1"/>
          <p:nvPr/>
        </p:nvSpPr>
        <p:spPr>
          <a:xfrm>
            <a:off x="2994617" y="72285"/>
            <a:ext cx="66129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</a:p>
          <a:p>
            <a:pPr algn="ctr"/>
            <a:r>
              <a:rPr lang="en-US" sz="4000" dirty="0">
                <a:cs typeface="Times New Roman" panose="02020603050405020304" pitchFamily="18" charset="0"/>
              </a:rPr>
              <a:t>Von Misses Stress [kg/mm</a:t>
            </a:r>
            <a:r>
              <a:rPr lang="en-US" sz="4000" baseline="30000" dirty="0">
                <a:cs typeface="Times New Roman" panose="02020603050405020304" pitchFamily="18" charset="0"/>
              </a:rPr>
              <a:t>2</a:t>
            </a:r>
            <a:r>
              <a:rPr lang="en-US" sz="4000" dirty="0">
                <a:cs typeface="Times New Roman" panose="02020603050405020304" pitchFamily="18" charset="0"/>
              </a:rPr>
              <a:t>]</a:t>
            </a:r>
            <a:endParaRPr lang="he-IL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61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C7CB95-D274-4169-9335-D6F672D0C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74" y="1007027"/>
            <a:ext cx="8595934" cy="5776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Bolt Forces [Kg]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26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628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6629D7-396D-4DE3-84C7-E872E5860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836" y="1180228"/>
            <a:ext cx="8344327" cy="560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Bolt Moments [Kg*mm]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27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105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063F3E-9F23-4C0D-AEE1-CB5B50EA6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00" y="1187303"/>
            <a:ext cx="9680235" cy="5534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TL Forces [Kg]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28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26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154DFD9-4FBA-48A0-81A6-27BEF1665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14" y="1168465"/>
            <a:ext cx="9713186" cy="5553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TL Moments [Kg*mm]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29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32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045B81-DC19-4F3F-9ADA-A6B7D39CE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65" y="1267113"/>
            <a:ext cx="10305535" cy="545436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405731" y="26514"/>
            <a:ext cx="8966200" cy="842963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+mn-lt"/>
              </a:rPr>
              <a:t>F.E model – Mass Distribution</a:t>
            </a:r>
            <a:endParaRPr lang="he-IL" sz="4800" dirty="0">
              <a:latin typeface="+mn-lt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1104857" y="1308250"/>
            <a:ext cx="3644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b="1" dirty="0"/>
              <a:t>Mass = 1.275[Ton] (Half model)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C6B4ADF-E3BF-40DC-B856-44C654CE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3</a:t>
            </a:fld>
            <a:endParaRPr lang="he-IL"/>
          </a:p>
        </p:txBody>
      </p:sp>
      <p:pic>
        <p:nvPicPr>
          <p:cNvPr id="8" name="Picture 2" descr="MSI">
            <a:extLst>
              <a:ext uri="{FF2B5EF4-FFF2-40B4-BE49-F238E27FC236}">
                <a16:creationId xmlns:a16="http://schemas.microsoft.com/office/drawing/2014/main" xmlns="" id="{1D0A748F-FDB2-4A33-978D-C17BFC2E6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6"/>
          <p:cNvCxnSpPr>
            <a:cxnSpLocks/>
          </p:cNvCxnSpPr>
          <p:nvPr/>
        </p:nvCxnSpPr>
        <p:spPr>
          <a:xfrm>
            <a:off x="2641603" y="1704087"/>
            <a:ext cx="4327608" cy="146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23B234-5679-4F00-9D37-C9AC1519E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07" y="1403943"/>
            <a:ext cx="9301293" cy="5317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Bolt </a:t>
            </a:r>
            <a:r>
              <a:rPr lang="en-US" sz="4000" dirty="0">
                <a:cs typeface="Times New Roman" panose="02020603050405020304" pitchFamily="18" charset="0"/>
              </a:rPr>
              <a:t>axial </a:t>
            </a:r>
            <a:r>
              <a:rPr lang="en-US" sz="4000" dirty="0"/>
              <a:t>Forces [Kg]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30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442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330C82-FC83-40C0-9791-9CB19F674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794" y="1275316"/>
            <a:ext cx="9515478" cy="5439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Bolt friction Forces [Kg]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31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996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Bolt Moments [Kg*mm]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32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110896-DB2A-4896-A6BB-721B5EC6F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926" y="1323439"/>
            <a:ext cx="9400148" cy="537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62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876EEF-3E54-4FD6-B345-CF6408C2A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85" y="1281191"/>
            <a:ext cx="9548429" cy="5458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Bolt Forces [Kg]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33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518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E466BA-9CF7-401E-AFFB-767D4AA2F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051" y="1436223"/>
            <a:ext cx="8182001" cy="51026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>
                <a:cs typeface="Times New Roman" panose="02020603050405020304" pitchFamily="18" charset="0"/>
              </a:rPr>
              <a:t>Bolt axial force [kg]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34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644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Force Welding [Kg]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35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9216E8-7E9A-4A0F-870B-42491546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76" y="1563773"/>
            <a:ext cx="4572000" cy="48672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027921-705F-4CE9-A4A3-98E7B5C3CED7}"/>
              </a:ext>
            </a:extLst>
          </p:cNvPr>
          <p:cNvSpPr/>
          <p:nvPr/>
        </p:nvSpPr>
        <p:spPr>
          <a:xfrm>
            <a:off x="7117492" y="4539049"/>
            <a:ext cx="584886" cy="238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0FDF2B-C074-4FF6-AEBE-FCA8F3F1509E}"/>
              </a:ext>
            </a:extLst>
          </p:cNvPr>
          <p:cNvSpPr txBox="1"/>
          <p:nvPr/>
        </p:nvSpPr>
        <p:spPr>
          <a:xfrm>
            <a:off x="6969211" y="4369772"/>
            <a:ext cx="107915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cs typeface="+mn-cs"/>
              </a:rPr>
              <a:t>9483</a:t>
            </a:r>
            <a:endParaRPr lang="he-IL" sz="1600" b="1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793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92ACE2-74B8-4025-85EB-8DF73AE57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743" y="1473732"/>
            <a:ext cx="5942297" cy="5247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Force Welding [Kg]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36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741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321E21-8CDC-495C-ADD0-7B2034001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500" y="1190443"/>
            <a:ext cx="5931499" cy="5461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Force Welding [Kg]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37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923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Force Welding [Kg]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38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48C906-FFCE-4C87-8CE1-D7E22494A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502" y="1323439"/>
            <a:ext cx="9454995" cy="54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61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385BE7-1449-4DC5-A9D4-E0B9E6FEA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45" y="1323439"/>
            <a:ext cx="9422910" cy="5387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Moment Welding [Kg*mm]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39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96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643E88-C285-476E-8234-72311BA36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29" y="652615"/>
            <a:ext cx="11211697" cy="593396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405731" y="26514"/>
            <a:ext cx="8966200" cy="842963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+mn-lt"/>
              </a:rPr>
              <a:t>F.E model – Connections</a:t>
            </a:r>
            <a:endParaRPr lang="he-IL" sz="4800" dirty="0">
              <a:latin typeface="+mn-lt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7176143" y="1725601"/>
            <a:ext cx="3870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b="1" dirty="0"/>
              <a:t>Vertical connection (Only Y direction)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C6B4ADF-E3BF-40DC-B856-44C654CE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4</a:t>
            </a:fld>
            <a:endParaRPr lang="he-IL"/>
          </a:p>
        </p:txBody>
      </p:sp>
      <p:pic>
        <p:nvPicPr>
          <p:cNvPr id="8" name="Picture 2" descr="MSI">
            <a:extLst>
              <a:ext uri="{FF2B5EF4-FFF2-40B4-BE49-F238E27FC236}">
                <a16:creationId xmlns:a16="http://schemas.microsoft.com/office/drawing/2014/main" xmlns="" id="{1D0A748F-FDB2-4A33-978D-C17BFC2E6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6"/>
          <p:cNvCxnSpPr>
            <a:cxnSpLocks/>
          </p:cNvCxnSpPr>
          <p:nvPr/>
        </p:nvCxnSpPr>
        <p:spPr>
          <a:xfrm flipH="1">
            <a:off x="5206314" y="2138708"/>
            <a:ext cx="3253945" cy="1741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53350E-2604-40DE-A1AE-4AA566F35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08" y="1180669"/>
            <a:ext cx="1076325" cy="933450"/>
          </a:xfrm>
          <a:prstGeom prst="rect">
            <a:avLst/>
          </a:prstGeom>
        </p:spPr>
      </p:pic>
      <p:cxnSp>
        <p:nvCxnSpPr>
          <p:cNvPr id="18" name="Straight Arrow Connector 6">
            <a:extLst>
              <a:ext uri="{FF2B5EF4-FFF2-40B4-BE49-F238E27FC236}">
                <a16:creationId xmlns:a16="http://schemas.microsoft.com/office/drawing/2014/main" xmlns="" id="{B80F0380-E2E5-4BC9-8790-E95B40DF7E56}"/>
              </a:ext>
            </a:extLst>
          </p:cNvPr>
          <p:cNvCxnSpPr>
            <a:cxnSpLocks/>
          </p:cNvCxnSpPr>
          <p:nvPr/>
        </p:nvCxnSpPr>
        <p:spPr>
          <a:xfrm>
            <a:off x="8460259" y="2138708"/>
            <a:ext cx="1985319" cy="1741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9">
            <a:extLst>
              <a:ext uri="{FF2B5EF4-FFF2-40B4-BE49-F238E27FC236}">
                <a16:creationId xmlns:a16="http://schemas.microsoft.com/office/drawing/2014/main" xmlns="" id="{5403F264-7B1E-48ED-9CF2-E8C30818D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270" y="1149089"/>
            <a:ext cx="44384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b="1" dirty="0"/>
              <a:t>Longitudinal connection (Only X direction)</a:t>
            </a:r>
          </a:p>
        </p:txBody>
      </p:sp>
      <p:cxnSp>
        <p:nvCxnSpPr>
          <p:cNvPr id="22" name="Straight Arrow Connector 6">
            <a:extLst>
              <a:ext uri="{FF2B5EF4-FFF2-40B4-BE49-F238E27FC236}">
                <a16:creationId xmlns:a16="http://schemas.microsoft.com/office/drawing/2014/main" xmlns="" id="{87612DD3-21B1-4696-902C-3934DB1081B2}"/>
              </a:ext>
            </a:extLst>
          </p:cNvPr>
          <p:cNvCxnSpPr>
            <a:cxnSpLocks/>
          </p:cNvCxnSpPr>
          <p:nvPr/>
        </p:nvCxnSpPr>
        <p:spPr>
          <a:xfrm flipH="1">
            <a:off x="2759676" y="1484208"/>
            <a:ext cx="972067" cy="1550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26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11D0AE-9E99-4B7A-878B-BC787E48B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58" y="1215561"/>
            <a:ext cx="9630807" cy="5505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Force Welding [Kg]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40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532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E81B7F-4CED-419E-A027-F9CC96A53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74" y="1319499"/>
            <a:ext cx="9556667" cy="5463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Moment Welding [Kg*mm]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41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214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Force Welding [Kg]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42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7CE574-E3A4-463D-ACE7-A76256B3C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471" y="1302315"/>
            <a:ext cx="9479058" cy="54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6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4C8C9B-5EEC-4487-8D42-F21FFA740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397" y="1323439"/>
            <a:ext cx="9535205" cy="5451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60g Longitude -X</a:t>
            </a:r>
            <a:endParaRPr lang="en-US" sz="4000" dirty="0"/>
          </a:p>
          <a:p>
            <a:pPr algn="ctr"/>
            <a:r>
              <a:rPr lang="en-US" sz="4000" dirty="0"/>
              <a:t>Moment Welding [Kg*mm]</a:t>
            </a:r>
            <a:endParaRPr lang="he-IL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43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850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7E2ADB-E17C-47A9-8794-A9DA0067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44</a:t>
            </a:fld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66F7DD-E801-469C-BF98-5B4B4887473B}"/>
              </a:ext>
            </a:extLst>
          </p:cNvPr>
          <p:cNvSpPr txBox="1"/>
          <p:nvPr/>
        </p:nvSpPr>
        <p:spPr>
          <a:xfrm>
            <a:off x="2994617" y="170755"/>
            <a:ext cx="66129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Stress Summary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xmlns="" id="{58EBDAB2-F924-40B1-B90B-E2EFCD111C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8074699"/>
                  </p:ext>
                </p:extLst>
              </p:nvPr>
            </p:nvGraphicFramePr>
            <p:xfrm>
              <a:off x="1128585" y="1859349"/>
              <a:ext cx="9934830" cy="2906231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48665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899091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491049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952367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3105664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1002337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Safety Factor</a:t>
                          </a:r>
                          <a:endParaRPr lang="he-I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Allowable Stress 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>
                                <m:fPr>
                                  <m:type m:val="skw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𝒌𝒈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𝒎𝒎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he-I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Max Stress 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>
                                <m:fPr>
                                  <m:type m:val="skw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𝒌𝒈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𝒎𝒎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he-I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Material</a:t>
                          </a:r>
                          <a:endParaRPr lang="he-I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Load  case</a:t>
                          </a:r>
                          <a:endParaRPr lang="he-IL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284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1.71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120 UTS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70.0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Creusabro 4800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/>
                            <a:t>60g </a:t>
                          </a:r>
                          <a:r>
                            <a:rPr lang="en-US" b="0" baseline="0" dirty="0"/>
                            <a:t>Longitude -X</a:t>
                          </a:r>
                          <a:endParaRPr lang="he-IL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956212225"/>
                      </a:ext>
                    </a:extLst>
                  </a:tr>
                  <a:tr h="6284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1.49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52 UTS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34.9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ST52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60g Longitude -X</a:t>
                          </a:r>
                          <a:endParaRPr kumimoji="0" lang="he-IL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6284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1.48</a:t>
                          </a:r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37 UTS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ST37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60g Longitude -X</a:t>
                          </a:r>
                          <a:endParaRPr kumimoji="0" lang="he-IL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8EBDAB2-F924-40B1-B90B-E2EFCD111C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8074699"/>
                  </p:ext>
                </p:extLst>
              </p:nvPr>
            </p:nvGraphicFramePr>
            <p:xfrm>
              <a:off x="1128585" y="1859349"/>
              <a:ext cx="9934830" cy="2887678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48665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990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10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5236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10566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002337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Safety Factor</a:t>
                          </a:r>
                          <a:endParaRPr lang="he-I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778" t="-1212" r="-347267" b="-18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6939" t="-1212" r="-340816" b="-18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Material</a:t>
                          </a:r>
                          <a:endParaRPr lang="he-I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Load  case</a:t>
                          </a:r>
                          <a:endParaRPr lang="he-IL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84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1.71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120 UTS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70.0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Creusabro 4800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/>
                            <a:t>60g </a:t>
                          </a:r>
                          <a:r>
                            <a:rPr lang="en-US" b="0" baseline="0" dirty="0"/>
                            <a:t>Longitude -X</a:t>
                          </a:r>
                          <a:endParaRPr lang="he-IL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56212225"/>
                      </a:ext>
                    </a:extLst>
                  </a:tr>
                  <a:tr h="6284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1.49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52 UTS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34.9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ST52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60g Longitude -X</a:t>
                          </a:r>
                          <a:endParaRPr kumimoji="0" lang="he-IL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84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1.48</a:t>
                          </a:r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37 UTS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ST37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60g Longitude -X</a:t>
                          </a:r>
                          <a:endParaRPr kumimoji="0" lang="he-IL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D6F0906D-FB8B-4FC8-A14A-616A64F21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331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E21AC37-A4CB-4E4E-A01E-F04C68D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426" y="209574"/>
            <a:ext cx="2116562" cy="26824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580D814-3FAC-4D63-A622-94CEE51AB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712" y="2603157"/>
            <a:ext cx="4295125" cy="39287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B896E9-813B-467F-BC5A-E5AD2F68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45</a:t>
            </a:fld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F49F20-E1DC-4DC1-A684-0CAD9344AD69}"/>
              </a:ext>
            </a:extLst>
          </p:cNvPr>
          <p:cNvSpPr txBox="1"/>
          <p:nvPr/>
        </p:nvSpPr>
        <p:spPr>
          <a:xfrm>
            <a:off x="2789501" y="128815"/>
            <a:ext cx="66129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Bolts Calculation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E60822-FF72-4D8D-8459-13511CF3C346}"/>
              </a:ext>
            </a:extLst>
          </p:cNvPr>
          <p:cNvSpPr txBox="1"/>
          <p:nvPr/>
        </p:nvSpPr>
        <p:spPr>
          <a:xfrm>
            <a:off x="123567" y="997352"/>
            <a:ext cx="5848865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6 Bolts M14 - Class 10.9</a:t>
            </a:r>
            <a:endParaRPr lang="en-US" altLang="he-IL" sz="1600" dirty="0"/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Tightening force 7951 Kg 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Effective area – As=115 mm² 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Tensile Strength 104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  <a:endParaRPr lang="en-US" altLang="he-IL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61766F-7DBC-4E9B-AB57-E87CB149B38B}"/>
              </a:ext>
            </a:extLst>
          </p:cNvPr>
          <p:cNvSpPr txBox="1"/>
          <p:nvPr/>
        </p:nvSpPr>
        <p:spPr>
          <a:xfrm>
            <a:off x="902858" y="31251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dirty="0"/>
              <a:t>Max. tension force  – 2546 Kg </a:t>
            </a:r>
            <a:endParaRPr lang="he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E20FF44-DC55-4CF8-A468-C812ABBF535F}"/>
              </a:ext>
            </a:extLst>
          </p:cNvPr>
          <p:cNvSpPr txBox="1"/>
          <p:nvPr/>
        </p:nvSpPr>
        <p:spPr>
          <a:xfrm>
            <a:off x="0" y="3693010"/>
            <a:ext cx="5618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buFontTx/>
              <a:buNone/>
            </a:pPr>
            <a:r>
              <a:rPr lang="en-US" altLang="he-IL" sz="1800" dirty="0"/>
              <a:t>Total tension force – 7951+2546/4 = 8588 Kg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1E99B6-10FA-42A0-86D2-E3F05FE985BB}"/>
              </a:ext>
            </a:extLst>
          </p:cNvPr>
          <p:cNvSpPr txBox="1"/>
          <p:nvPr/>
        </p:nvSpPr>
        <p:spPr>
          <a:xfrm>
            <a:off x="873211" y="44772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dirty="0"/>
              <a:t> = F/As = 8588/115 = 74.7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F1A77D-6E89-43D2-AB68-C3E95A02117C}"/>
              </a:ext>
            </a:extLst>
          </p:cNvPr>
          <p:cNvSpPr txBox="1"/>
          <p:nvPr/>
        </p:nvSpPr>
        <p:spPr>
          <a:xfrm>
            <a:off x="873211" y="51290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b="1" dirty="0"/>
              <a:t>S.F = 104/74.7 = 1.4</a:t>
            </a:r>
            <a:endParaRPr lang="he-IL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DCE2824-BFBB-491A-B22E-472CB5387601}"/>
              </a:ext>
            </a:extLst>
          </p:cNvPr>
          <p:cNvCxnSpPr>
            <a:cxnSpLocks/>
          </p:cNvCxnSpPr>
          <p:nvPr/>
        </p:nvCxnSpPr>
        <p:spPr>
          <a:xfrm>
            <a:off x="7817660" y="1999124"/>
            <a:ext cx="2202937" cy="299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41B0C42-2CCC-432F-92AC-71E67D7F140D}"/>
              </a:ext>
            </a:extLst>
          </p:cNvPr>
          <p:cNvSpPr/>
          <p:nvPr/>
        </p:nvSpPr>
        <p:spPr>
          <a:xfrm>
            <a:off x="10020597" y="1440734"/>
            <a:ext cx="1516220" cy="1267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9F8AD3A-859D-4D60-A3A4-8AF23281DFD9}"/>
              </a:ext>
            </a:extLst>
          </p:cNvPr>
          <p:cNvSpPr/>
          <p:nvPr/>
        </p:nvSpPr>
        <p:spPr>
          <a:xfrm>
            <a:off x="5890054" y="4522086"/>
            <a:ext cx="288325" cy="2388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5A9769DD-7CEC-4F3C-9199-A142F666FBA0}"/>
              </a:ext>
            </a:extLst>
          </p:cNvPr>
          <p:cNvSpPr/>
          <p:nvPr/>
        </p:nvSpPr>
        <p:spPr>
          <a:xfrm>
            <a:off x="9637537" y="4497850"/>
            <a:ext cx="288325" cy="2388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7979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5E458F-5152-4C1C-BC2A-8AFAC5703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6" r="20516" b="5694"/>
          <a:stretch/>
        </p:blipFill>
        <p:spPr>
          <a:xfrm>
            <a:off x="8883695" y="128814"/>
            <a:ext cx="2964770" cy="27631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B896E9-813B-467F-BC5A-E5AD2F68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46</a:t>
            </a:fld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F49F20-E1DC-4DC1-A684-0CAD9344AD69}"/>
              </a:ext>
            </a:extLst>
          </p:cNvPr>
          <p:cNvSpPr txBox="1"/>
          <p:nvPr/>
        </p:nvSpPr>
        <p:spPr>
          <a:xfrm>
            <a:off x="2789501" y="128815"/>
            <a:ext cx="66129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Bolts Calculation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E60822-FF72-4D8D-8459-13511CF3C346}"/>
              </a:ext>
            </a:extLst>
          </p:cNvPr>
          <p:cNvSpPr txBox="1"/>
          <p:nvPr/>
        </p:nvSpPr>
        <p:spPr>
          <a:xfrm>
            <a:off x="94774" y="1075656"/>
            <a:ext cx="5848865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lnSpc>
                <a:spcPct val="150000"/>
              </a:lnSpc>
            </a:pPr>
            <a:r>
              <a:rPr lang="en-US" altLang="he-IL" sz="1800" u="sng" dirty="0"/>
              <a:t>Tensile calculation: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2 Bolts M45 – Steel 4340</a:t>
            </a:r>
            <a:endParaRPr lang="en-US" altLang="he-IL" sz="1600" dirty="0"/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Effective area – As=1256 mm² 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Tensile Strength 94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  <a:endParaRPr lang="en-US" altLang="he-IL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61766F-7DBC-4E9B-AB57-E87CB149B38B}"/>
              </a:ext>
            </a:extLst>
          </p:cNvPr>
          <p:cNvSpPr txBox="1"/>
          <p:nvPr/>
        </p:nvSpPr>
        <p:spPr>
          <a:xfrm>
            <a:off x="838200" y="33472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dirty="0"/>
              <a:t>Max. compression force  – 43444 Kg </a:t>
            </a: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1E99B6-10FA-42A0-86D2-E3F05FE985BB}"/>
              </a:ext>
            </a:extLst>
          </p:cNvPr>
          <p:cNvSpPr txBox="1"/>
          <p:nvPr/>
        </p:nvSpPr>
        <p:spPr>
          <a:xfrm>
            <a:off x="838200" y="37460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dirty="0"/>
              <a:t> = F/As = 43444/1256 = </a:t>
            </a:r>
            <a:r>
              <a:rPr lang="en-US" altLang="he-IL" dirty="0"/>
              <a:t>34.6</a:t>
            </a:r>
            <a:r>
              <a:rPr lang="en-US" altLang="he-IL" sz="1800" dirty="0"/>
              <a:t>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F1A77D-6E89-43D2-AB68-C3E95A02117C}"/>
              </a:ext>
            </a:extLst>
          </p:cNvPr>
          <p:cNvSpPr txBox="1"/>
          <p:nvPr/>
        </p:nvSpPr>
        <p:spPr>
          <a:xfrm>
            <a:off x="838200" y="46601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b="1" dirty="0"/>
              <a:t>S.F = 94/34.6 = 2.7</a:t>
            </a:r>
            <a:endParaRPr lang="he-IL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DCE2824-BFBB-491A-B22E-472CB5387601}"/>
              </a:ext>
            </a:extLst>
          </p:cNvPr>
          <p:cNvCxnSpPr>
            <a:cxnSpLocks/>
          </p:cNvCxnSpPr>
          <p:nvPr/>
        </p:nvCxnSpPr>
        <p:spPr>
          <a:xfrm flipV="1">
            <a:off x="7742575" y="1415617"/>
            <a:ext cx="1378844" cy="5157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AAA2596F-4AFE-4E54-8440-C2E11763FF4C}"/>
              </a:ext>
            </a:extLst>
          </p:cNvPr>
          <p:cNvSpPr/>
          <p:nvPr/>
        </p:nvSpPr>
        <p:spPr>
          <a:xfrm>
            <a:off x="8883695" y="408667"/>
            <a:ext cx="2829132" cy="12648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2C0F91-98A3-4C5C-80EA-150DC2F58B48}"/>
              </a:ext>
            </a:extLst>
          </p:cNvPr>
          <p:cNvSpPr txBox="1"/>
          <p:nvPr/>
        </p:nvSpPr>
        <p:spPr>
          <a:xfrm>
            <a:off x="4291952" y="1030702"/>
            <a:ext cx="5848865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lnSpc>
                <a:spcPct val="150000"/>
              </a:lnSpc>
            </a:pPr>
            <a:r>
              <a:rPr lang="en-US" altLang="he-IL" sz="1800" u="sng" dirty="0"/>
              <a:t>Thread calculation: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Number of threads - 3 </a:t>
            </a:r>
            <a:endParaRPr lang="en-US" altLang="he-IL" sz="1600" dirty="0"/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Thread pitch 4mm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Shear area – A=1507 mm²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Tensile Strength 94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</a:p>
          <a:p>
            <a:pPr lvl="2">
              <a:lnSpc>
                <a:spcPct val="150000"/>
              </a:lnSpc>
            </a:pPr>
            <a:r>
              <a:rPr lang="en-US" altLang="he-IL" dirty="0">
                <a:cs typeface="Times New Roman" panose="02020603050405020304" pitchFamily="18" charset="0"/>
              </a:rPr>
              <a:t>Shear </a:t>
            </a:r>
            <a:r>
              <a:rPr lang="en-US" altLang="he-IL" sz="1800" dirty="0"/>
              <a:t>Strength</a:t>
            </a:r>
            <a:r>
              <a:rPr lang="en-US" altLang="he-IL" dirty="0">
                <a:cs typeface="Times New Roman" panose="02020603050405020304" pitchFamily="18" charset="0"/>
              </a:rPr>
              <a:t> 94*0.6 = 56.4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</a:p>
          <a:p>
            <a:pPr lvl="2" algn="l" rtl="0">
              <a:lnSpc>
                <a:spcPct val="150000"/>
              </a:lnSpc>
            </a:pPr>
            <a:endParaRPr lang="en-US" altLang="he-IL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CD6CEA5-5113-4967-AF53-51BEB43E3CE9}"/>
              </a:ext>
            </a:extLst>
          </p:cNvPr>
          <p:cNvSpPr txBox="1"/>
          <p:nvPr/>
        </p:nvSpPr>
        <p:spPr>
          <a:xfrm>
            <a:off x="5167184" y="39411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dirty="0"/>
              <a:t>Max. compression force  – 43444 Kg </a:t>
            </a:r>
            <a:endParaRPr lang="he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01A58C5-6E4F-4754-BA60-6A3A0F83BCE7}"/>
              </a:ext>
            </a:extLst>
          </p:cNvPr>
          <p:cNvSpPr txBox="1"/>
          <p:nvPr/>
        </p:nvSpPr>
        <p:spPr>
          <a:xfrm>
            <a:off x="5167184" y="43456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baseline="-25000" dirty="0"/>
              <a:t>shear</a:t>
            </a:r>
            <a:r>
              <a:rPr lang="en-US" altLang="he-IL" sz="1800" dirty="0"/>
              <a:t> = F/A = 43444/1507 = </a:t>
            </a:r>
            <a:r>
              <a:rPr lang="en-US" altLang="he-IL" dirty="0"/>
              <a:t>28.8</a:t>
            </a:r>
            <a:r>
              <a:rPr lang="en-US" altLang="he-IL" sz="1800" dirty="0"/>
              <a:t>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D704FF4-CC9F-4392-B4D8-8421BF78750B}"/>
              </a:ext>
            </a:extLst>
          </p:cNvPr>
          <p:cNvSpPr txBox="1"/>
          <p:nvPr/>
        </p:nvSpPr>
        <p:spPr>
          <a:xfrm>
            <a:off x="5109519" y="50952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b="1" dirty="0"/>
              <a:t>S.F = 56.4/28.8 = 1.96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806385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5E458F-5152-4C1C-BC2A-8AFAC5703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6" r="20516" b="5694"/>
          <a:stretch/>
        </p:blipFill>
        <p:spPr>
          <a:xfrm>
            <a:off x="8818108" y="1743589"/>
            <a:ext cx="2964770" cy="27631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B896E9-813B-467F-BC5A-E5AD2F68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47</a:t>
            </a:fld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F49F20-E1DC-4DC1-A684-0CAD9344AD69}"/>
              </a:ext>
            </a:extLst>
          </p:cNvPr>
          <p:cNvSpPr txBox="1"/>
          <p:nvPr/>
        </p:nvSpPr>
        <p:spPr>
          <a:xfrm>
            <a:off x="2789501" y="128815"/>
            <a:ext cx="66129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Bolt Buckling Calculation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61766F-7DBC-4E9B-AB57-E87CB149B38B}"/>
              </a:ext>
            </a:extLst>
          </p:cNvPr>
          <p:cNvSpPr txBox="1"/>
          <p:nvPr/>
        </p:nvSpPr>
        <p:spPr>
          <a:xfrm>
            <a:off x="838200" y="44540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dirty="0"/>
              <a:t>Max. compression force  – 43444 Kg </a:t>
            </a: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1E99B6-10FA-42A0-86D2-E3F05FE985BB}"/>
              </a:ext>
            </a:extLst>
          </p:cNvPr>
          <p:cNvSpPr txBox="1"/>
          <p:nvPr/>
        </p:nvSpPr>
        <p:spPr>
          <a:xfrm>
            <a:off x="873211" y="27331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dirty="0"/>
              <a:t>E = 21000 Kg/mm</a:t>
            </a:r>
            <a:r>
              <a:rPr lang="en-US" altLang="he-IL" sz="1800" baseline="30000" dirty="0"/>
              <a:t>2</a:t>
            </a:r>
            <a:endParaRPr lang="he-IL" baseline="300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DCE2824-BFBB-491A-B22E-472CB5387601}"/>
              </a:ext>
            </a:extLst>
          </p:cNvPr>
          <p:cNvCxnSpPr>
            <a:cxnSpLocks/>
          </p:cNvCxnSpPr>
          <p:nvPr/>
        </p:nvCxnSpPr>
        <p:spPr>
          <a:xfrm flipV="1">
            <a:off x="8128686" y="2963382"/>
            <a:ext cx="1378844" cy="5157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6289A92E-12C2-4372-9FE8-56CE4FEDCA6E}"/>
              </a:ext>
            </a:extLst>
          </p:cNvPr>
          <p:cNvCxnSpPr>
            <a:cxnSpLocks/>
          </p:cNvCxnSpPr>
          <p:nvPr/>
        </p:nvCxnSpPr>
        <p:spPr>
          <a:xfrm flipV="1">
            <a:off x="10577699" y="2097533"/>
            <a:ext cx="337751" cy="7070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12EAF4C-5476-4FEA-8188-8E6DA0ECE82F}"/>
              </a:ext>
            </a:extLst>
          </p:cNvPr>
          <p:cNvSpPr txBox="1"/>
          <p:nvPr/>
        </p:nvSpPr>
        <p:spPr>
          <a:xfrm>
            <a:off x="10332003" y="1820534"/>
            <a:ext cx="82914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54.6mm</a:t>
            </a:r>
            <a:endParaRPr lang="he-I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1C89225-6553-44C5-93AB-42768350DE2E}"/>
                  </a:ext>
                </a:extLst>
              </p:cNvPr>
              <p:cNvSpPr txBox="1"/>
              <p:nvPr/>
            </p:nvSpPr>
            <p:spPr>
              <a:xfrm>
                <a:off x="70060" y="918683"/>
                <a:ext cx="5848865" cy="1414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2" algn="l" rtl="0">
                  <a:lnSpc>
                    <a:spcPct val="150000"/>
                  </a:lnSpc>
                </a:pPr>
                <a:r>
                  <a:rPr lang="en-US" altLang="he-IL" sz="1800" dirty="0"/>
                  <a:t>Buckling calculation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he-IL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he-IL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he-IL" sz="1800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en-US" altLang="he-IL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he-IL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he-IL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he-IL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he-IL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he-IL" sz="1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he-IL" sz="1800" b="0" i="1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he-IL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he-IL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he-IL" i="1"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  <m:r>
                                <a:rPr lang="en-US" altLang="he-IL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he-IL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he-IL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he-IL" sz="1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he-IL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he-IL" sz="1800" b="0" i="1" smtClean="0">
                          <a:latin typeface="Cambria Math" panose="02040503050406030204" pitchFamily="18" charset="0"/>
                        </a:rPr>
                        <m:t>997</m:t>
                      </m:r>
                      <m:r>
                        <a:rPr lang="en-US" altLang="he-IL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he-IL" sz="1800" b="0" i="1" smtClean="0">
                          <a:latin typeface="Cambria Math" panose="02040503050406030204" pitchFamily="18" charset="0"/>
                        </a:rPr>
                        <m:t>192</m:t>
                      </m:r>
                      <m:r>
                        <a:rPr lang="en-US" altLang="he-IL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he-IL" sz="1800" b="0" i="1" smtClean="0">
                          <a:latin typeface="Cambria Math" panose="02040503050406030204" pitchFamily="18" charset="0"/>
                        </a:rPr>
                        <m:t>𝑘𝑔𝑓</m:t>
                      </m:r>
                    </m:oMath>
                  </m:oMathPara>
                </a14:m>
                <a:endParaRPr lang="en-US" altLang="he-IL" sz="1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C89225-6553-44C5-93AB-42768350D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0" y="918683"/>
                <a:ext cx="5848865" cy="1414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FE07DC8-99CC-474D-8D36-826A8A908D8E}"/>
              </a:ext>
            </a:extLst>
          </p:cNvPr>
          <p:cNvSpPr txBox="1"/>
          <p:nvPr/>
        </p:nvSpPr>
        <p:spPr>
          <a:xfrm>
            <a:off x="873211" y="31146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dirty="0"/>
              <a:t>I = 402578 mm</a:t>
            </a:r>
            <a:r>
              <a:rPr lang="en-US" altLang="he-IL" baseline="30000" dirty="0"/>
              <a:t>4</a:t>
            </a:r>
            <a:endParaRPr lang="he-IL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AB73355-A43D-4716-A440-DD4E6E892EB7}"/>
              </a:ext>
            </a:extLst>
          </p:cNvPr>
          <p:cNvSpPr txBox="1"/>
          <p:nvPr/>
        </p:nvSpPr>
        <p:spPr>
          <a:xfrm>
            <a:off x="873211" y="34839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dirty="0"/>
              <a:t>L = 54.6 mm</a:t>
            </a:r>
            <a:endParaRPr lang="he-IL" baseline="30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26C8941-6C89-440F-8C7A-95C5C5CC5CEC}"/>
              </a:ext>
            </a:extLst>
          </p:cNvPr>
          <p:cNvSpPr txBox="1"/>
          <p:nvPr/>
        </p:nvSpPr>
        <p:spPr>
          <a:xfrm>
            <a:off x="873211" y="38532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dirty="0"/>
              <a:t>K = 2</a:t>
            </a:r>
            <a:endParaRPr lang="he-IL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1C59F6-C057-4F1F-974E-705521CBD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69" y="1609673"/>
            <a:ext cx="2548054" cy="29610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35E3797-3706-4D27-82E5-7995F01A9C75}"/>
              </a:ext>
            </a:extLst>
          </p:cNvPr>
          <p:cNvSpPr txBox="1"/>
          <p:nvPr/>
        </p:nvSpPr>
        <p:spPr>
          <a:xfrm>
            <a:off x="838200" y="52205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b="1" dirty="0"/>
              <a:t>S.F for Buckling = 6,997,192/43444 = 161</a:t>
            </a:r>
            <a:endParaRPr lang="he-IL" b="1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C78012D-CB1E-456B-B9C9-8C41D9354D6C}"/>
              </a:ext>
            </a:extLst>
          </p:cNvPr>
          <p:cNvSpPr/>
          <p:nvPr/>
        </p:nvSpPr>
        <p:spPr>
          <a:xfrm>
            <a:off x="8953746" y="1820534"/>
            <a:ext cx="2829132" cy="12648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863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2FC189-C48C-4392-86FB-DBF5D424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228" y="555538"/>
            <a:ext cx="3476689" cy="30985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B896E9-813B-467F-BC5A-E5AD2F68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48</a:t>
            </a:fld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F49F20-E1DC-4DC1-A684-0CAD9344AD69}"/>
              </a:ext>
            </a:extLst>
          </p:cNvPr>
          <p:cNvSpPr txBox="1"/>
          <p:nvPr/>
        </p:nvSpPr>
        <p:spPr>
          <a:xfrm>
            <a:off x="2789501" y="128815"/>
            <a:ext cx="66129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Bolts Calculation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E60822-FF72-4D8D-8459-13511CF3C346}"/>
              </a:ext>
            </a:extLst>
          </p:cNvPr>
          <p:cNvSpPr txBox="1"/>
          <p:nvPr/>
        </p:nvSpPr>
        <p:spPr>
          <a:xfrm>
            <a:off x="4859" y="1246575"/>
            <a:ext cx="5848865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4 Bolts M36 - Class 10.9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Effective area – As=506 mm² 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Tensile Strength 104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  <a:endParaRPr lang="en-US" altLang="he-IL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61766F-7DBC-4E9B-AB57-E87CB149B38B}"/>
              </a:ext>
            </a:extLst>
          </p:cNvPr>
          <p:cNvSpPr txBox="1"/>
          <p:nvPr/>
        </p:nvSpPr>
        <p:spPr>
          <a:xfrm>
            <a:off x="902858" y="31251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dirty="0"/>
              <a:t>Max. tension force  – 36906 Kg </a:t>
            </a: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1E99B6-10FA-42A0-86D2-E3F05FE985BB}"/>
              </a:ext>
            </a:extLst>
          </p:cNvPr>
          <p:cNvSpPr txBox="1"/>
          <p:nvPr/>
        </p:nvSpPr>
        <p:spPr>
          <a:xfrm>
            <a:off x="873211" y="44772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dirty="0"/>
              <a:t> = F/As = 36906/506 = 72.9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F1A77D-6E89-43D2-AB68-C3E95A02117C}"/>
              </a:ext>
            </a:extLst>
          </p:cNvPr>
          <p:cNvSpPr txBox="1"/>
          <p:nvPr/>
        </p:nvSpPr>
        <p:spPr>
          <a:xfrm>
            <a:off x="873211" y="51290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b="1" dirty="0"/>
              <a:t>S.F = 104/72.9 = 1.43</a:t>
            </a:r>
            <a:endParaRPr lang="he-IL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6E419A1-A6BA-477E-8DCC-4AB98B8ED2F5}"/>
              </a:ext>
            </a:extLst>
          </p:cNvPr>
          <p:cNvCxnSpPr>
            <a:cxnSpLocks/>
          </p:cNvCxnSpPr>
          <p:nvPr/>
        </p:nvCxnSpPr>
        <p:spPr>
          <a:xfrm flipV="1">
            <a:off x="8842955" y="3304580"/>
            <a:ext cx="1741611" cy="1172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8F662BFA-A777-45BC-A537-47DA66B25122}"/>
              </a:ext>
            </a:extLst>
          </p:cNvPr>
          <p:cNvSpPr/>
          <p:nvPr/>
        </p:nvSpPr>
        <p:spPr>
          <a:xfrm>
            <a:off x="10228433" y="2021111"/>
            <a:ext cx="973704" cy="1318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97F1E6-D017-4E69-B37F-AE6BAB6C502E}"/>
              </a:ext>
            </a:extLst>
          </p:cNvPr>
          <p:cNvSpPr txBox="1"/>
          <p:nvPr/>
        </p:nvSpPr>
        <p:spPr>
          <a:xfrm>
            <a:off x="3860314" y="791042"/>
            <a:ext cx="5848865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lnSpc>
                <a:spcPct val="150000"/>
              </a:lnSpc>
            </a:pPr>
            <a:r>
              <a:rPr lang="en-US" altLang="he-IL" sz="1800" u="sng" dirty="0"/>
              <a:t>Thread calculation: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Number of threads - 3 </a:t>
            </a:r>
            <a:endParaRPr lang="en-US" altLang="he-IL" sz="1600" dirty="0"/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Thread pitch 4mm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Shear area – A=948 mm²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Tensile Strength 104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</a:p>
          <a:p>
            <a:pPr lvl="2">
              <a:lnSpc>
                <a:spcPct val="150000"/>
              </a:lnSpc>
            </a:pPr>
            <a:r>
              <a:rPr lang="en-US" altLang="he-IL" dirty="0">
                <a:cs typeface="Times New Roman" panose="02020603050405020304" pitchFamily="18" charset="0"/>
              </a:rPr>
              <a:t>Shear </a:t>
            </a:r>
            <a:r>
              <a:rPr lang="en-US" altLang="he-IL" sz="1800" dirty="0"/>
              <a:t>Strength</a:t>
            </a:r>
            <a:r>
              <a:rPr lang="en-US" altLang="he-IL" dirty="0">
                <a:cs typeface="Times New Roman" panose="02020603050405020304" pitchFamily="18" charset="0"/>
              </a:rPr>
              <a:t> 104*0.6 = 62.4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</a:p>
          <a:p>
            <a:pPr lvl="2" algn="l" rtl="0">
              <a:lnSpc>
                <a:spcPct val="150000"/>
              </a:lnSpc>
            </a:pPr>
            <a:endParaRPr lang="en-US" altLang="he-IL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34C2C6-C2F8-43D2-85D9-76BB7881FD5E}"/>
              </a:ext>
            </a:extLst>
          </p:cNvPr>
          <p:cNvSpPr txBox="1"/>
          <p:nvPr/>
        </p:nvSpPr>
        <p:spPr>
          <a:xfrm>
            <a:off x="4793366" y="37731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dirty="0"/>
              <a:t>Max. tension force  – 36906 Kg </a:t>
            </a:r>
            <a:endParaRPr lang="he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1EEACC-4248-4DB4-9927-4033115ACE59}"/>
              </a:ext>
            </a:extLst>
          </p:cNvPr>
          <p:cNvSpPr txBox="1"/>
          <p:nvPr/>
        </p:nvSpPr>
        <p:spPr>
          <a:xfrm>
            <a:off x="4793366" y="42614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baseline="-25000" dirty="0"/>
              <a:t>shear</a:t>
            </a:r>
            <a:r>
              <a:rPr lang="en-US" altLang="he-IL" sz="1800" dirty="0"/>
              <a:t> = F/A = 36906/948 = </a:t>
            </a:r>
            <a:r>
              <a:rPr lang="en-US" altLang="he-IL" dirty="0"/>
              <a:t>38.9</a:t>
            </a:r>
            <a:r>
              <a:rPr lang="en-US" altLang="he-IL" sz="1800" dirty="0"/>
              <a:t>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B6A60F-D199-4E6E-90BF-A02FD2521784}"/>
              </a:ext>
            </a:extLst>
          </p:cNvPr>
          <p:cNvSpPr txBox="1"/>
          <p:nvPr/>
        </p:nvSpPr>
        <p:spPr>
          <a:xfrm>
            <a:off x="4851031" y="50599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b="1" dirty="0"/>
              <a:t>S.F = 62.4/38.9 = 1.6</a:t>
            </a:r>
            <a:endParaRPr lang="he-IL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CA4CA4C-613C-4A09-AB9D-8234ED6CB80C}"/>
              </a:ext>
            </a:extLst>
          </p:cNvPr>
          <p:cNvSpPr txBox="1"/>
          <p:nvPr/>
        </p:nvSpPr>
        <p:spPr>
          <a:xfrm>
            <a:off x="0" y="809203"/>
            <a:ext cx="60960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lnSpc>
                <a:spcPct val="150000"/>
              </a:lnSpc>
            </a:pPr>
            <a:r>
              <a:rPr lang="en-US" altLang="he-IL" sz="1800" u="sng" dirty="0"/>
              <a:t>Tensile calculation:</a:t>
            </a:r>
          </a:p>
        </p:txBody>
      </p:sp>
    </p:spTree>
    <p:extLst>
      <p:ext uri="{BB962C8B-B14F-4D97-AF65-F5344CB8AC3E}">
        <p14:creationId xmlns:p14="http://schemas.microsoft.com/office/powerpoint/2010/main" val="30196094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E20D24-7E2E-4DB7-9770-ADF2CF4F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851" y="2916018"/>
            <a:ext cx="1410748" cy="28474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2E7F339-6AEF-4F80-B9AC-4C2E3CD81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009" y="369592"/>
            <a:ext cx="3940095" cy="35115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B896E9-813B-467F-BC5A-E5AD2F68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49</a:t>
            </a:fld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F49F20-E1DC-4DC1-A684-0CAD9344AD69}"/>
              </a:ext>
            </a:extLst>
          </p:cNvPr>
          <p:cNvSpPr txBox="1"/>
          <p:nvPr/>
        </p:nvSpPr>
        <p:spPr>
          <a:xfrm>
            <a:off x="2789501" y="128815"/>
            <a:ext cx="66129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Pins Calculation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E60822-FF72-4D8D-8459-13511CF3C346}"/>
              </a:ext>
            </a:extLst>
          </p:cNvPr>
          <p:cNvSpPr txBox="1"/>
          <p:nvPr/>
        </p:nvSpPr>
        <p:spPr>
          <a:xfrm>
            <a:off x="123567" y="997352"/>
            <a:ext cx="5848865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2 Pins M45 – Steel 4340</a:t>
            </a:r>
            <a:endParaRPr lang="en-US" altLang="he-IL" sz="1600" dirty="0"/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Effective area – As=1590 mm² 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Tensile Strength 104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</a:p>
          <a:p>
            <a:pPr lvl="2">
              <a:lnSpc>
                <a:spcPct val="150000"/>
              </a:lnSpc>
            </a:pPr>
            <a:r>
              <a:rPr lang="en-US" altLang="he-IL" dirty="0">
                <a:cs typeface="Times New Roman" panose="02020603050405020304" pitchFamily="18" charset="0"/>
              </a:rPr>
              <a:t>Shear </a:t>
            </a:r>
            <a:r>
              <a:rPr lang="en-US" altLang="he-IL" sz="1800" dirty="0"/>
              <a:t>Strength</a:t>
            </a:r>
            <a:r>
              <a:rPr lang="en-US" altLang="he-IL" dirty="0">
                <a:cs typeface="Times New Roman" panose="02020603050405020304" pitchFamily="18" charset="0"/>
              </a:rPr>
              <a:t> 94*0.6 = 56.4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61766F-7DBC-4E9B-AB57-E87CB149B38B}"/>
              </a:ext>
            </a:extLst>
          </p:cNvPr>
          <p:cNvSpPr txBox="1"/>
          <p:nvPr/>
        </p:nvSpPr>
        <p:spPr>
          <a:xfrm>
            <a:off x="902858" y="31251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dirty="0"/>
              <a:t>Max. shear force  – 45657 Kg </a:t>
            </a: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1E99B6-10FA-42A0-86D2-E3F05FE985BB}"/>
              </a:ext>
            </a:extLst>
          </p:cNvPr>
          <p:cNvSpPr txBox="1"/>
          <p:nvPr/>
        </p:nvSpPr>
        <p:spPr>
          <a:xfrm>
            <a:off x="873211" y="44772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baseline="-25000" dirty="0"/>
              <a:t>shear</a:t>
            </a:r>
            <a:r>
              <a:rPr lang="en-US" altLang="he-IL" sz="1800" dirty="0"/>
              <a:t> = F/As = 45657/1590 = 28.7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F1A77D-6E89-43D2-AB68-C3E95A02117C}"/>
              </a:ext>
            </a:extLst>
          </p:cNvPr>
          <p:cNvSpPr txBox="1"/>
          <p:nvPr/>
        </p:nvSpPr>
        <p:spPr>
          <a:xfrm>
            <a:off x="873211" y="51290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b="1" dirty="0"/>
              <a:t>S.F = 56.4/28.7 = 1.96</a:t>
            </a:r>
            <a:endParaRPr lang="he-IL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DCE2824-BFBB-491A-B22E-472CB5387601}"/>
              </a:ext>
            </a:extLst>
          </p:cNvPr>
          <p:cNvCxnSpPr>
            <a:cxnSpLocks/>
          </p:cNvCxnSpPr>
          <p:nvPr/>
        </p:nvCxnSpPr>
        <p:spPr>
          <a:xfrm flipV="1">
            <a:off x="7611145" y="3456690"/>
            <a:ext cx="631773" cy="7693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E3CBE72-2C4B-42E7-A265-072E3CEAF199}"/>
              </a:ext>
            </a:extLst>
          </p:cNvPr>
          <p:cNvSpPr/>
          <p:nvPr/>
        </p:nvSpPr>
        <p:spPr>
          <a:xfrm>
            <a:off x="8122507" y="2254653"/>
            <a:ext cx="1054443" cy="14606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67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286E9F-46FC-435D-904A-80BAE7429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604157"/>
            <a:ext cx="9830642" cy="6041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0" y="0"/>
            <a:ext cx="9321800" cy="792163"/>
          </a:xfrm>
        </p:spPr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+mn-lt"/>
              </a:rPr>
              <a:t>Material distribution</a:t>
            </a:r>
            <a:endParaRPr lang="he-IL" sz="48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6C729CF-6895-4635-98A9-236BC83B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5</a:t>
            </a:fld>
            <a:endParaRPr lang="he-IL"/>
          </a:p>
        </p:txBody>
      </p:sp>
      <p:pic>
        <p:nvPicPr>
          <p:cNvPr id="8" name="Picture 2" descr="MSI">
            <a:extLst>
              <a:ext uri="{FF2B5EF4-FFF2-40B4-BE49-F238E27FC236}">
                <a16:creationId xmlns:a16="http://schemas.microsoft.com/office/drawing/2014/main" xmlns="" id="{7879EFAB-0F04-4679-A30A-DF880901B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4589EE-16A5-4A76-AFD4-948B4FBBAE24}"/>
              </a:ext>
            </a:extLst>
          </p:cNvPr>
          <p:cNvSpPr txBox="1"/>
          <p:nvPr/>
        </p:nvSpPr>
        <p:spPr>
          <a:xfrm>
            <a:off x="4640936" y="867924"/>
            <a:ext cx="3267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Red parts – Creusabro 4800</a:t>
            </a:r>
            <a:endParaRPr lang="he-IL" sz="20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5">
            <a:extLst>
              <a:ext uri="{FF2B5EF4-FFF2-40B4-BE49-F238E27FC236}">
                <a16:creationId xmlns:a16="http://schemas.microsoft.com/office/drawing/2014/main" xmlns="" id="{96E6750B-7E10-4963-A0E2-2B5258AF6234}"/>
              </a:ext>
            </a:extLst>
          </p:cNvPr>
          <p:cNvCxnSpPr>
            <a:cxnSpLocks/>
          </p:cNvCxnSpPr>
          <p:nvPr/>
        </p:nvCxnSpPr>
        <p:spPr>
          <a:xfrm flipH="1">
            <a:off x="7290486" y="1902941"/>
            <a:ext cx="1169773" cy="11532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24589EE-16A5-4A76-AFD4-948B4FBBAE24}"/>
              </a:ext>
            </a:extLst>
          </p:cNvPr>
          <p:cNvSpPr txBox="1"/>
          <p:nvPr/>
        </p:nvSpPr>
        <p:spPr>
          <a:xfrm>
            <a:off x="7637705" y="1471292"/>
            <a:ext cx="23992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Yellow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accent4"/>
                </a:solidFill>
              </a:rPr>
              <a:t>parts – ST52</a:t>
            </a:r>
            <a:endParaRPr lang="he-IL" sz="2000" b="1" dirty="0">
              <a:solidFill>
                <a:schemeClr val="accent4"/>
              </a:solidFill>
            </a:endParaRPr>
          </a:p>
        </p:txBody>
      </p:sp>
      <p:cxnSp>
        <p:nvCxnSpPr>
          <p:cNvPr id="15" name="Straight Arrow Connector 5">
            <a:extLst>
              <a:ext uri="{FF2B5EF4-FFF2-40B4-BE49-F238E27FC236}">
                <a16:creationId xmlns:a16="http://schemas.microsoft.com/office/drawing/2014/main" xmlns="" id="{6EA9EF82-BFA2-413A-BD3A-9C03785985A9}"/>
              </a:ext>
            </a:extLst>
          </p:cNvPr>
          <p:cNvCxnSpPr>
            <a:cxnSpLocks/>
          </p:cNvCxnSpPr>
          <p:nvPr/>
        </p:nvCxnSpPr>
        <p:spPr>
          <a:xfrm flipH="1">
            <a:off x="4539869" y="1242633"/>
            <a:ext cx="1390557" cy="4660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95D05A-1CD2-4BA0-8847-13A4A60C5E4B}"/>
              </a:ext>
            </a:extLst>
          </p:cNvPr>
          <p:cNvSpPr txBox="1"/>
          <p:nvPr/>
        </p:nvSpPr>
        <p:spPr>
          <a:xfrm>
            <a:off x="1311285" y="4990018"/>
            <a:ext cx="23992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Blue parts – Rigid</a:t>
            </a:r>
            <a:endParaRPr lang="he-I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5">
            <a:extLst>
              <a:ext uri="{FF2B5EF4-FFF2-40B4-BE49-F238E27FC236}">
                <a16:creationId xmlns:a16="http://schemas.microsoft.com/office/drawing/2014/main" xmlns="" id="{F5553BB0-24E5-4E62-91A1-EA1E1E0F7F6B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2405449" y="4201297"/>
            <a:ext cx="105462" cy="788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5">
            <a:extLst>
              <a:ext uri="{FF2B5EF4-FFF2-40B4-BE49-F238E27FC236}">
                <a16:creationId xmlns:a16="http://schemas.microsoft.com/office/drawing/2014/main" xmlns="" id="{E16AFA2A-7A6E-4CED-AD51-77B64B7CC25E}"/>
              </a:ext>
            </a:extLst>
          </p:cNvPr>
          <p:cNvCxnSpPr>
            <a:cxnSpLocks/>
          </p:cNvCxnSpPr>
          <p:nvPr/>
        </p:nvCxnSpPr>
        <p:spPr>
          <a:xfrm flipH="1">
            <a:off x="5658669" y="1242633"/>
            <a:ext cx="271755" cy="8605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02B9F10-CC02-465F-BAE8-CA9CD01B0D45}"/>
              </a:ext>
            </a:extLst>
          </p:cNvPr>
          <p:cNvSpPr txBox="1"/>
          <p:nvPr/>
        </p:nvSpPr>
        <p:spPr>
          <a:xfrm>
            <a:off x="4539869" y="5499248"/>
            <a:ext cx="34343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Green parts – casting Steel </a:t>
            </a:r>
            <a:endParaRPr lang="he-IL" sz="2000" b="1" dirty="0">
              <a:solidFill>
                <a:srgbClr val="00B050"/>
              </a:solidFill>
            </a:endParaRPr>
          </a:p>
        </p:txBody>
      </p:sp>
      <p:cxnSp>
        <p:nvCxnSpPr>
          <p:cNvPr id="25" name="Straight Arrow Connector 5">
            <a:extLst>
              <a:ext uri="{FF2B5EF4-FFF2-40B4-BE49-F238E27FC236}">
                <a16:creationId xmlns:a16="http://schemas.microsoft.com/office/drawing/2014/main" xmlns="" id="{72E88939-4C80-4104-A03C-DFACFD8C071C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5095307" y="3624745"/>
            <a:ext cx="1161741" cy="1874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5">
            <a:extLst>
              <a:ext uri="{FF2B5EF4-FFF2-40B4-BE49-F238E27FC236}">
                <a16:creationId xmlns:a16="http://schemas.microsoft.com/office/drawing/2014/main" xmlns="" id="{09801AAE-D768-4C92-BF37-8460180AA291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6257048" y="4201297"/>
            <a:ext cx="1866393" cy="1297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5">
            <a:extLst>
              <a:ext uri="{FF2B5EF4-FFF2-40B4-BE49-F238E27FC236}">
                <a16:creationId xmlns:a16="http://schemas.microsoft.com/office/drawing/2014/main" xmlns="" id="{C807CE52-4487-431E-B557-92AA806BF037}"/>
              </a:ext>
            </a:extLst>
          </p:cNvPr>
          <p:cNvCxnSpPr>
            <a:cxnSpLocks/>
          </p:cNvCxnSpPr>
          <p:nvPr/>
        </p:nvCxnSpPr>
        <p:spPr>
          <a:xfrm flipH="1">
            <a:off x="9677473" y="2475559"/>
            <a:ext cx="576648" cy="819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AAE20E6-3BEB-4779-B623-008374A4A958}"/>
              </a:ext>
            </a:extLst>
          </p:cNvPr>
          <p:cNvSpPr txBox="1"/>
          <p:nvPr/>
        </p:nvSpPr>
        <p:spPr>
          <a:xfrm>
            <a:off x="8630322" y="2103173"/>
            <a:ext cx="3452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Turquoise parts – ST37</a:t>
            </a:r>
            <a:endParaRPr lang="he-IL" sz="2000" b="1" dirty="0">
              <a:solidFill>
                <a:schemeClr val="accent4"/>
              </a:solidFill>
            </a:endParaRPr>
          </a:p>
        </p:txBody>
      </p:sp>
      <p:cxnSp>
        <p:nvCxnSpPr>
          <p:cNvPr id="26" name="Straight Arrow Connector 5">
            <a:extLst>
              <a:ext uri="{FF2B5EF4-FFF2-40B4-BE49-F238E27FC236}">
                <a16:creationId xmlns:a16="http://schemas.microsoft.com/office/drawing/2014/main" xmlns="" id="{38773985-BD4A-4096-B469-D7CCF50C9618}"/>
              </a:ext>
            </a:extLst>
          </p:cNvPr>
          <p:cNvCxnSpPr>
            <a:cxnSpLocks/>
          </p:cNvCxnSpPr>
          <p:nvPr/>
        </p:nvCxnSpPr>
        <p:spPr>
          <a:xfrm>
            <a:off x="2010032" y="1570827"/>
            <a:ext cx="817754" cy="137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4F2C153-063C-4A86-AA1F-27AB38CAE0B6}"/>
              </a:ext>
            </a:extLst>
          </p:cNvPr>
          <p:cNvSpPr txBox="1"/>
          <p:nvPr/>
        </p:nvSpPr>
        <p:spPr>
          <a:xfrm>
            <a:off x="627720" y="1180774"/>
            <a:ext cx="23992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33CCCC"/>
                </a:solidFill>
              </a:rPr>
              <a:t>M45 Bolts – 4340</a:t>
            </a:r>
            <a:endParaRPr lang="he-IL" sz="2000" b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661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6F798A-C3E6-4FF1-8E0A-B03AC5997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763" y="527496"/>
            <a:ext cx="4100569" cy="2782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5A7324-53CA-4F1C-880E-5D03282C1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149" y="3125949"/>
            <a:ext cx="3962960" cy="36032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B896E9-813B-467F-BC5A-E5AD2F68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50</a:t>
            </a:fld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F49F20-E1DC-4DC1-A684-0CAD9344AD69}"/>
              </a:ext>
            </a:extLst>
          </p:cNvPr>
          <p:cNvSpPr txBox="1"/>
          <p:nvPr/>
        </p:nvSpPr>
        <p:spPr>
          <a:xfrm>
            <a:off x="2789501" y="128815"/>
            <a:ext cx="66129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Bolts Calculation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E60822-FF72-4D8D-8459-13511CF3C346}"/>
              </a:ext>
            </a:extLst>
          </p:cNvPr>
          <p:cNvSpPr txBox="1"/>
          <p:nvPr/>
        </p:nvSpPr>
        <p:spPr>
          <a:xfrm>
            <a:off x="65902" y="830895"/>
            <a:ext cx="5644549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42 Bolts M16 - Class 12.9 - Work only in tension (Shear is taken by friction and 2 pins)</a:t>
            </a:r>
            <a:endParaRPr lang="en-US" altLang="he-IL" sz="1600" dirty="0"/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Tightening force 12946 Kg 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Effective area – As=157 mm² 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Tensile Strength 122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  <a:endParaRPr lang="en-US" altLang="he-IL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61766F-7DBC-4E9B-AB57-E87CB149B38B}"/>
              </a:ext>
            </a:extLst>
          </p:cNvPr>
          <p:cNvSpPr txBox="1"/>
          <p:nvPr/>
        </p:nvSpPr>
        <p:spPr>
          <a:xfrm>
            <a:off x="1014956" y="32020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dirty="0"/>
              <a:t>Max. tension force  – 6769 Kg </a:t>
            </a:r>
            <a:endParaRPr lang="he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E20FF44-DC55-4CF8-A468-C812ABBF535F}"/>
              </a:ext>
            </a:extLst>
          </p:cNvPr>
          <p:cNvSpPr txBox="1"/>
          <p:nvPr/>
        </p:nvSpPr>
        <p:spPr>
          <a:xfrm>
            <a:off x="65902" y="3720357"/>
            <a:ext cx="5972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buFontTx/>
              <a:buNone/>
            </a:pPr>
            <a:r>
              <a:rPr lang="en-US" altLang="he-IL" sz="1800" dirty="0"/>
              <a:t>Total tension force – 12946+6769/4 = 14,638 Kg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1E99B6-10FA-42A0-86D2-E3F05FE985BB}"/>
              </a:ext>
            </a:extLst>
          </p:cNvPr>
          <p:cNvSpPr txBox="1"/>
          <p:nvPr/>
        </p:nvSpPr>
        <p:spPr>
          <a:xfrm>
            <a:off x="1014956" y="44522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dirty="0"/>
              <a:t> = F/As = 14638/157 = </a:t>
            </a:r>
            <a:r>
              <a:rPr lang="en-US" altLang="he-IL" dirty="0"/>
              <a:t>93</a:t>
            </a:r>
            <a:r>
              <a:rPr lang="en-US" altLang="he-IL" sz="1800" dirty="0"/>
              <a:t>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F1A77D-6E89-43D2-AB68-C3E95A02117C}"/>
              </a:ext>
            </a:extLst>
          </p:cNvPr>
          <p:cNvSpPr txBox="1"/>
          <p:nvPr/>
        </p:nvSpPr>
        <p:spPr>
          <a:xfrm>
            <a:off x="1014956" y="51143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b="1" dirty="0"/>
              <a:t>S.F = 122/93 = 1.3</a:t>
            </a:r>
            <a:endParaRPr lang="he-IL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DCE2824-BFBB-491A-B22E-472CB5387601}"/>
              </a:ext>
            </a:extLst>
          </p:cNvPr>
          <p:cNvCxnSpPr>
            <a:cxnSpLocks/>
          </p:cNvCxnSpPr>
          <p:nvPr/>
        </p:nvCxnSpPr>
        <p:spPr>
          <a:xfrm>
            <a:off x="5458249" y="1599299"/>
            <a:ext cx="2052852" cy="4248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0D07D26-F910-4620-BB47-18E9F64177E1}"/>
              </a:ext>
            </a:extLst>
          </p:cNvPr>
          <p:cNvSpPr/>
          <p:nvPr/>
        </p:nvSpPr>
        <p:spPr>
          <a:xfrm>
            <a:off x="6689124" y="5054649"/>
            <a:ext cx="280087" cy="2209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4317E708-9EA6-4EA3-99A1-DE76A9605C9B}"/>
              </a:ext>
            </a:extLst>
          </p:cNvPr>
          <p:cNvSpPr/>
          <p:nvPr/>
        </p:nvSpPr>
        <p:spPr>
          <a:xfrm>
            <a:off x="9951994" y="5036711"/>
            <a:ext cx="288325" cy="2388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9B31932-BD6D-40B3-AAAA-B355A4288DE5}"/>
              </a:ext>
            </a:extLst>
          </p:cNvPr>
          <p:cNvSpPr/>
          <p:nvPr/>
        </p:nvSpPr>
        <p:spPr>
          <a:xfrm>
            <a:off x="7326182" y="1599299"/>
            <a:ext cx="4115872" cy="1618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1144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92C365-92FF-40E8-93F2-C2FB687E5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175" y="171450"/>
            <a:ext cx="1704975" cy="32575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B896E9-813B-467F-BC5A-E5AD2F68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51</a:t>
            </a:fld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F49F20-E1DC-4DC1-A684-0CAD9344AD69}"/>
              </a:ext>
            </a:extLst>
          </p:cNvPr>
          <p:cNvSpPr txBox="1"/>
          <p:nvPr/>
        </p:nvSpPr>
        <p:spPr>
          <a:xfrm>
            <a:off x="2789501" y="128815"/>
            <a:ext cx="66129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Bolts Calculation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E60822-FF72-4D8D-8459-13511CF3C346}"/>
              </a:ext>
            </a:extLst>
          </p:cNvPr>
          <p:cNvSpPr txBox="1"/>
          <p:nvPr/>
        </p:nvSpPr>
        <p:spPr>
          <a:xfrm>
            <a:off x="123567" y="857037"/>
            <a:ext cx="5848865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altLang="he-IL" sz="1800" dirty="0"/>
              <a:t>8 Bolts M16 - </a:t>
            </a:r>
            <a:r>
              <a:rPr lang="en-US" altLang="he-IL" dirty="0"/>
              <a:t>Class 12.9 Work only in tension </a:t>
            </a:r>
          </a:p>
          <a:p>
            <a:pPr lvl="2">
              <a:lnSpc>
                <a:spcPct val="150000"/>
              </a:lnSpc>
            </a:pPr>
            <a:r>
              <a:rPr lang="en-US" altLang="he-IL" dirty="0"/>
              <a:t>(Shear is taken by friction) </a:t>
            </a:r>
          </a:p>
          <a:p>
            <a:pPr lvl="2">
              <a:lnSpc>
                <a:spcPct val="150000"/>
              </a:lnSpc>
            </a:pPr>
            <a:r>
              <a:rPr lang="en-US" altLang="he-IL" sz="1800" dirty="0"/>
              <a:t>Tightening force 12946 Kg 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Effective area – As=157 mm² 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Tensile Strength 122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  <a:endParaRPr lang="en-US" altLang="he-IL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61766F-7DBC-4E9B-AB57-E87CB149B38B}"/>
              </a:ext>
            </a:extLst>
          </p:cNvPr>
          <p:cNvSpPr txBox="1"/>
          <p:nvPr/>
        </p:nvSpPr>
        <p:spPr>
          <a:xfrm>
            <a:off x="1051139" y="32794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dirty="0"/>
              <a:t>Max. tension force  – 6618 Kg </a:t>
            </a:r>
            <a:endParaRPr lang="he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E20FF44-DC55-4CF8-A468-C812ABBF535F}"/>
              </a:ext>
            </a:extLst>
          </p:cNvPr>
          <p:cNvSpPr txBox="1"/>
          <p:nvPr/>
        </p:nvSpPr>
        <p:spPr>
          <a:xfrm>
            <a:off x="123568" y="3748564"/>
            <a:ext cx="5972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buFontTx/>
              <a:buNone/>
            </a:pPr>
            <a:r>
              <a:rPr lang="en-US" altLang="he-IL" sz="1800" dirty="0"/>
              <a:t>Total tension force – 12946+6618/4 = 14600 Kg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1E99B6-10FA-42A0-86D2-E3F05FE985BB}"/>
              </a:ext>
            </a:extLst>
          </p:cNvPr>
          <p:cNvSpPr txBox="1"/>
          <p:nvPr/>
        </p:nvSpPr>
        <p:spPr>
          <a:xfrm>
            <a:off x="1051139" y="4484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dirty="0"/>
              <a:t> = F/As = 14600/157 = </a:t>
            </a:r>
            <a:r>
              <a:rPr lang="en-US" altLang="he-IL" dirty="0"/>
              <a:t>93</a:t>
            </a:r>
            <a:r>
              <a:rPr lang="en-US" altLang="he-IL" sz="1800" dirty="0"/>
              <a:t>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F1A77D-6E89-43D2-AB68-C3E95A02117C}"/>
              </a:ext>
            </a:extLst>
          </p:cNvPr>
          <p:cNvSpPr txBox="1"/>
          <p:nvPr/>
        </p:nvSpPr>
        <p:spPr>
          <a:xfrm>
            <a:off x="1051139" y="51625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b="1" dirty="0"/>
              <a:t>S.F = 122/93 = 1.3</a:t>
            </a:r>
            <a:endParaRPr lang="he-IL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DCE2824-BFBB-491A-B22E-472CB5387601}"/>
              </a:ext>
            </a:extLst>
          </p:cNvPr>
          <p:cNvCxnSpPr>
            <a:cxnSpLocks/>
          </p:cNvCxnSpPr>
          <p:nvPr/>
        </p:nvCxnSpPr>
        <p:spPr>
          <a:xfrm>
            <a:off x="8340829" y="1681020"/>
            <a:ext cx="2052852" cy="4248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9B31932-BD6D-40B3-AAAA-B355A4288DE5}"/>
              </a:ext>
            </a:extLst>
          </p:cNvPr>
          <p:cNvSpPr/>
          <p:nvPr/>
        </p:nvSpPr>
        <p:spPr>
          <a:xfrm>
            <a:off x="10393681" y="1406038"/>
            <a:ext cx="1169773" cy="1775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C90C587-9CDB-4621-B0A6-CD962F072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149" y="3125949"/>
            <a:ext cx="3962960" cy="36032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FA62F49-9228-4397-8543-09BF5DF99D5E}"/>
              </a:ext>
            </a:extLst>
          </p:cNvPr>
          <p:cNvSpPr/>
          <p:nvPr/>
        </p:nvSpPr>
        <p:spPr>
          <a:xfrm>
            <a:off x="6689124" y="5040629"/>
            <a:ext cx="280087" cy="2209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1BE2CD97-EF16-4D34-8804-968D4A2D271D}"/>
              </a:ext>
            </a:extLst>
          </p:cNvPr>
          <p:cNvSpPr/>
          <p:nvPr/>
        </p:nvSpPr>
        <p:spPr>
          <a:xfrm>
            <a:off x="9968725" y="5043087"/>
            <a:ext cx="288325" cy="2388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23803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12F700-84C1-417B-A1E5-AE96D5B6D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419" y="930927"/>
            <a:ext cx="3627094" cy="37310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B896E9-813B-467F-BC5A-E5AD2F68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52</a:t>
            </a:fld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F49F20-E1DC-4DC1-A684-0CAD9344AD69}"/>
              </a:ext>
            </a:extLst>
          </p:cNvPr>
          <p:cNvSpPr txBox="1"/>
          <p:nvPr/>
        </p:nvSpPr>
        <p:spPr>
          <a:xfrm>
            <a:off x="2789501" y="128815"/>
            <a:ext cx="66129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Welding Calculation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E60822-FF72-4D8D-8459-13511CF3C346}"/>
              </a:ext>
            </a:extLst>
          </p:cNvPr>
          <p:cNvSpPr txBox="1"/>
          <p:nvPr/>
        </p:nvSpPr>
        <p:spPr>
          <a:xfrm>
            <a:off x="337752" y="1298155"/>
            <a:ext cx="5848865" cy="2125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Welding Hight </a:t>
            </a:r>
            <a:r>
              <a:rPr lang="en-US" altLang="he-IL" dirty="0"/>
              <a:t>= 8mm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Welding Area = ((140X8))</a:t>
            </a:r>
            <a:r>
              <a:rPr lang="en-US" altLang="he-IL" dirty="0"/>
              <a:t>X4 = 4480 mm² </a:t>
            </a:r>
          </a:p>
          <a:p>
            <a:pPr>
              <a:lnSpc>
                <a:spcPct val="150000"/>
              </a:lnSpc>
            </a:pPr>
            <a:r>
              <a:rPr lang="en-US" altLang="he-IL" sz="1800" dirty="0"/>
              <a:t>	Max. tension force  – 9483 Kg</a:t>
            </a:r>
          </a:p>
          <a:p>
            <a:pPr>
              <a:lnSpc>
                <a:spcPct val="150000"/>
              </a:lnSpc>
            </a:pPr>
            <a:r>
              <a:rPr lang="en-US" altLang="he-IL" sz="1800" dirty="0"/>
              <a:t>	Yield Strength welds 45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  <a:endParaRPr lang="en-US" altLang="he-IL" sz="1800" dirty="0"/>
          </a:p>
          <a:p>
            <a:pPr>
              <a:lnSpc>
                <a:spcPct val="150000"/>
              </a:lnSpc>
            </a:pPr>
            <a:r>
              <a:rPr lang="en-US" altLang="he-IL" sz="1800" dirty="0"/>
              <a:t> </a:t>
            </a: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1E99B6-10FA-42A0-86D2-E3F05FE985BB}"/>
              </a:ext>
            </a:extLst>
          </p:cNvPr>
          <p:cNvSpPr txBox="1"/>
          <p:nvPr/>
        </p:nvSpPr>
        <p:spPr>
          <a:xfrm>
            <a:off x="1241855" y="33292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dirty="0"/>
              <a:t> = F/As = 9483/4480 = 2.1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F1A77D-6E89-43D2-AB68-C3E95A02117C}"/>
              </a:ext>
            </a:extLst>
          </p:cNvPr>
          <p:cNvSpPr txBox="1"/>
          <p:nvPr/>
        </p:nvSpPr>
        <p:spPr>
          <a:xfrm>
            <a:off x="1194487" y="41733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b="1" dirty="0"/>
              <a:t>S.F = 45/2.1 = 21.4</a:t>
            </a:r>
            <a:endParaRPr lang="he-IL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398C48A-C110-4B84-A3AF-1191C8299160}"/>
              </a:ext>
            </a:extLst>
          </p:cNvPr>
          <p:cNvCxnSpPr/>
          <p:nvPr/>
        </p:nvCxnSpPr>
        <p:spPr>
          <a:xfrm flipH="1">
            <a:off x="7669427" y="2636108"/>
            <a:ext cx="922638" cy="12276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88C2E64-335F-4641-90BB-3D7358D1B1E3}"/>
              </a:ext>
            </a:extLst>
          </p:cNvPr>
          <p:cNvCxnSpPr/>
          <p:nvPr/>
        </p:nvCxnSpPr>
        <p:spPr>
          <a:xfrm flipH="1">
            <a:off x="9971903" y="3249944"/>
            <a:ext cx="922638" cy="12276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E20AF3E-C723-4817-BFFB-B02593487F58}"/>
              </a:ext>
            </a:extLst>
          </p:cNvPr>
          <p:cNvCxnSpPr>
            <a:cxnSpLocks/>
          </p:cNvCxnSpPr>
          <p:nvPr/>
        </p:nvCxnSpPr>
        <p:spPr>
          <a:xfrm flipH="1" flipV="1">
            <a:off x="8534400" y="2636107"/>
            <a:ext cx="2360141" cy="6138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1B8D0ADB-2FC5-47F4-84C1-B3A0484D1D5A}"/>
              </a:ext>
            </a:extLst>
          </p:cNvPr>
          <p:cNvCxnSpPr>
            <a:cxnSpLocks/>
          </p:cNvCxnSpPr>
          <p:nvPr/>
        </p:nvCxnSpPr>
        <p:spPr>
          <a:xfrm flipH="1" flipV="1">
            <a:off x="7669427" y="3863780"/>
            <a:ext cx="2302476" cy="5834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4213348D-7D3E-47D1-A484-59D98D0676C2}"/>
              </a:ext>
            </a:extLst>
          </p:cNvPr>
          <p:cNvCxnSpPr>
            <a:cxnSpLocks/>
          </p:cNvCxnSpPr>
          <p:nvPr/>
        </p:nvCxnSpPr>
        <p:spPr>
          <a:xfrm flipH="1">
            <a:off x="10058401" y="3329270"/>
            <a:ext cx="939112" cy="127296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9853687-4740-4990-B885-DC3AE053F9F9}"/>
              </a:ext>
            </a:extLst>
          </p:cNvPr>
          <p:cNvSpPr txBox="1"/>
          <p:nvPr/>
        </p:nvSpPr>
        <p:spPr>
          <a:xfrm>
            <a:off x="10581502" y="3804049"/>
            <a:ext cx="10256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140mm</a:t>
            </a:r>
            <a:endParaRPr lang="he-IL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11F513DE-5B3D-4510-A11C-5DAFEA997F65}"/>
              </a:ext>
            </a:extLst>
          </p:cNvPr>
          <p:cNvCxnSpPr>
            <a:cxnSpLocks/>
          </p:cNvCxnSpPr>
          <p:nvPr/>
        </p:nvCxnSpPr>
        <p:spPr>
          <a:xfrm>
            <a:off x="7582929" y="3995618"/>
            <a:ext cx="2475472" cy="60661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1A77D53-04DF-4F22-B6E7-D8A7F3B16F8E}"/>
              </a:ext>
            </a:extLst>
          </p:cNvPr>
          <p:cNvSpPr txBox="1"/>
          <p:nvPr/>
        </p:nvSpPr>
        <p:spPr>
          <a:xfrm>
            <a:off x="8354390" y="4345463"/>
            <a:ext cx="10256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140mm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2498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CAA339-A031-4573-88D6-C639B1572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317" y="1771135"/>
            <a:ext cx="6749011" cy="39895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B896E9-813B-467F-BC5A-E5AD2F68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53</a:t>
            </a:fld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F49F20-E1DC-4DC1-A684-0CAD9344AD69}"/>
              </a:ext>
            </a:extLst>
          </p:cNvPr>
          <p:cNvSpPr txBox="1"/>
          <p:nvPr/>
        </p:nvSpPr>
        <p:spPr>
          <a:xfrm>
            <a:off x="2789501" y="128815"/>
            <a:ext cx="66129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Welding Calculation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E60822-FF72-4D8D-8459-13511CF3C346}"/>
              </a:ext>
            </a:extLst>
          </p:cNvPr>
          <p:cNvSpPr txBox="1"/>
          <p:nvPr/>
        </p:nvSpPr>
        <p:spPr>
          <a:xfrm>
            <a:off x="337752" y="1298155"/>
            <a:ext cx="5848865" cy="2125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Welding Hight = 10mm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Welding Area = ((105X10))</a:t>
            </a:r>
            <a:r>
              <a:rPr lang="en-US" altLang="he-IL" dirty="0"/>
              <a:t>X2 = 2100 mm² </a:t>
            </a:r>
          </a:p>
          <a:p>
            <a:pPr>
              <a:lnSpc>
                <a:spcPct val="150000"/>
              </a:lnSpc>
            </a:pPr>
            <a:r>
              <a:rPr lang="en-US" altLang="he-IL" sz="1800" dirty="0"/>
              <a:t>	Max. tension force  – 30406 Kg</a:t>
            </a:r>
          </a:p>
          <a:p>
            <a:pPr>
              <a:lnSpc>
                <a:spcPct val="150000"/>
              </a:lnSpc>
            </a:pPr>
            <a:r>
              <a:rPr lang="en-US" altLang="he-IL" sz="1800" dirty="0"/>
              <a:t>	Yield Strength welds 45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  <a:endParaRPr lang="en-US" altLang="he-IL" sz="1800" dirty="0"/>
          </a:p>
          <a:p>
            <a:pPr>
              <a:lnSpc>
                <a:spcPct val="150000"/>
              </a:lnSpc>
            </a:pPr>
            <a:r>
              <a:rPr lang="en-US" altLang="he-IL" sz="1800" dirty="0"/>
              <a:t> </a:t>
            </a: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1E99B6-10FA-42A0-86D2-E3F05FE985BB}"/>
              </a:ext>
            </a:extLst>
          </p:cNvPr>
          <p:cNvSpPr txBox="1"/>
          <p:nvPr/>
        </p:nvSpPr>
        <p:spPr>
          <a:xfrm>
            <a:off x="1241855" y="33292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dirty="0"/>
              <a:t> = F/As = 30406/2100 = 14.5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F1A77D-6E89-43D2-AB68-C3E95A02117C}"/>
              </a:ext>
            </a:extLst>
          </p:cNvPr>
          <p:cNvSpPr txBox="1"/>
          <p:nvPr/>
        </p:nvSpPr>
        <p:spPr>
          <a:xfrm>
            <a:off x="1175952" y="41733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b="1" dirty="0"/>
              <a:t>S.F = 45/14.5 = 3.1</a:t>
            </a:r>
            <a:endParaRPr lang="he-IL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9853687-4740-4990-B885-DC3AE053F9F9}"/>
              </a:ext>
            </a:extLst>
          </p:cNvPr>
          <p:cNvSpPr txBox="1"/>
          <p:nvPr/>
        </p:nvSpPr>
        <p:spPr>
          <a:xfrm>
            <a:off x="9174891" y="2703382"/>
            <a:ext cx="10256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105mm</a:t>
            </a:r>
            <a:endParaRPr lang="he-IL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F6C1659-AFC2-4135-94DD-7EB3CE9F159F}"/>
              </a:ext>
            </a:extLst>
          </p:cNvPr>
          <p:cNvCxnSpPr>
            <a:cxnSpLocks/>
          </p:cNvCxnSpPr>
          <p:nvPr/>
        </p:nvCxnSpPr>
        <p:spPr>
          <a:xfrm flipH="1" flipV="1">
            <a:off x="9687697" y="3072714"/>
            <a:ext cx="389726" cy="2565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A511B8FE-E9ED-4BD4-A30F-2683A70C9087}"/>
              </a:ext>
            </a:extLst>
          </p:cNvPr>
          <p:cNvCxnSpPr>
            <a:cxnSpLocks/>
          </p:cNvCxnSpPr>
          <p:nvPr/>
        </p:nvCxnSpPr>
        <p:spPr>
          <a:xfrm>
            <a:off x="9770075" y="3010149"/>
            <a:ext cx="389726" cy="25655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8841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5C7A60-8ECD-4400-B611-D59B56A8D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90"/>
          <a:stretch/>
        </p:blipFill>
        <p:spPr>
          <a:xfrm>
            <a:off x="5576126" y="980764"/>
            <a:ext cx="5965085" cy="53755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B896E9-813B-467F-BC5A-E5AD2F68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54</a:t>
            </a:fld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F49F20-E1DC-4DC1-A684-0CAD9344AD69}"/>
              </a:ext>
            </a:extLst>
          </p:cNvPr>
          <p:cNvSpPr txBox="1"/>
          <p:nvPr/>
        </p:nvSpPr>
        <p:spPr>
          <a:xfrm>
            <a:off x="2789501" y="128815"/>
            <a:ext cx="66129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Welding Calculation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E60822-FF72-4D8D-8459-13511CF3C346}"/>
              </a:ext>
            </a:extLst>
          </p:cNvPr>
          <p:cNvSpPr txBox="1"/>
          <p:nvPr/>
        </p:nvSpPr>
        <p:spPr>
          <a:xfrm>
            <a:off x="337752" y="1298155"/>
            <a:ext cx="5848865" cy="2125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Welding Hight = 15mm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Welding Area = ((50X15))</a:t>
            </a:r>
            <a:r>
              <a:rPr lang="en-US" altLang="he-IL" dirty="0"/>
              <a:t>X2 = 1500 mm² </a:t>
            </a:r>
          </a:p>
          <a:p>
            <a:pPr>
              <a:lnSpc>
                <a:spcPct val="150000"/>
              </a:lnSpc>
            </a:pPr>
            <a:r>
              <a:rPr lang="en-US" altLang="he-IL" sz="1800" dirty="0"/>
              <a:t>	Max. tension force  – 23273 Kg</a:t>
            </a:r>
          </a:p>
          <a:p>
            <a:pPr>
              <a:lnSpc>
                <a:spcPct val="150000"/>
              </a:lnSpc>
            </a:pPr>
            <a:r>
              <a:rPr lang="en-US" altLang="he-IL" sz="1800" dirty="0"/>
              <a:t>	Yield Strength welds 45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  <a:endParaRPr lang="en-US" altLang="he-IL" sz="1800" dirty="0"/>
          </a:p>
          <a:p>
            <a:pPr>
              <a:lnSpc>
                <a:spcPct val="150000"/>
              </a:lnSpc>
            </a:pPr>
            <a:r>
              <a:rPr lang="en-US" altLang="he-IL" sz="1800" dirty="0"/>
              <a:t> </a:t>
            </a: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1E99B6-10FA-42A0-86D2-E3F05FE985BB}"/>
              </a:ext>
            </a:extLst>
          </p:cNvPr>
          <p:cNvSpPr txBox="1"/>
          <p:nvPr/>
        </p:nvSpPr>
        <p:spPr>
          <a:xfrm>
            <a:off x="1241855" y="33292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dirty="0"/>
              <a:t> = F/As = 23273/1500 = 15.5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F1A77D-6E89-43D2-AB68-C3E95A02117C}"/>
              </a:ext>
            </a:extLst>
          </p:cNvPr>
          <p:cNvSpPr txBox="1"/>
          <p:nvPr/>
        </p:nvSpPr>
        <p:spPr>
          <a:xfrm>
            <a:off x="1175952" y="41733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b="1" dirty="0"/>
              <a:t>S.F = 45/15.5 = 2.9</a:t>
            </a:r>
            <a:endParaRPr lang="he-IL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9853687-4740-4990-B885-DC3AE053F9F9}"/>
              </a:ext>
            </a:extLst>
          </p:cNvPr>
          <p:cNvSpPr txBox="1"/>
          <p:nvPr/>
        </p:nvSpPr>
        <p:spPr>
          <a:xfrm>
            <a:off x="7019912" y="3360620"/>
            <a:ext cx="10256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50mm</a:t>
            </a:r>
            <a:endParaRPr lang="he-IL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F6C1659-AFC2-4135-94DD-7EB3CE9F159F}"/>
              </a:ext>
            </a:extLst>
          </p:cNvPr>
          <p:cNvCxnSpPr>
            <a:cxnSpLocks/>
          </p:cNvCxnSpPr>
          <p:nvPr/>
        </p:nvCxnSpPr>
        <p:spPr>
          <a:xfrm flipH="1">
            <a:off x="6928022" y="3785287"/>
            <a:ext cx="634313" cy="3253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A511B8FE-E9ED-4BD4-A30F-2683A70C9087}"/>
              </a:ext>
            </a:extLst>
          </p:cNvPr>
          <p:cNvCxnSpPr>
            <a:cxnSpLocks/>
          </p:cNvCxnSpPr>
          <p:nvPr/>
        </p:nvCxnSpPr>
        <p:spPr>
          <a:xfrm flipV="1">
            <a:off x="6928022" y="3729953"/>
            <a:ext cx="604696" cy="3230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393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65A43D-A973-4BFA-9778-4092CB81B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648" y="1201375"/>
            <a:ext cx="6096001" cy="49944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B896E9-813B-467F-BC5A-E5AD2F68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55</a:t>
            </a:fld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F49F20-E1DC-4DC1-A684-0CAD9344AD69}"/>
              </a:ext>
            </a:extLst>
          </p:cNvPr>
          <p:cNvSpPr txBox="1"/>
          <p:nvPr/>
        </p:nvSpPr>
        <p:spPr>
          <a:xfrm>
            <a:off x="2789501" y="128815"/>
            <a:ext cx="66129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Welding Calculation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E60822-FF72-4D8D-8459-13511CF3C346}"/>
              </a:ext>
            </a:extLst>
          </p:cNvPr>
          <p:cNvSpPr txBox="1"/>
          <p:nvPr/>
        </p:nvSpPr>
        <p:spPr>
          <a:xfrm>
            <a:off x="337752" y="1298155"/>
            <a:ext cx="5848865" cy="2125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Welding Hight = 20mm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Welding Area = (</a:t>
            </a:r>
            <a:r>
              <a:rPr lang="en-US" altLang="he-IL" dirty="0"/>
              <a:t>80X20X2)X2 = 6400 mm² </a:t>
            </a:r>
          </a:p>
          <a:p>
            <a:pPr>
              <a:lnSpc>
                <a:spcPct val="150000"/>
              </a:lnSpc>
            </a:pPr>
            <a:r>
              <a:rPr lang="en-US" altLang="he-IL" sz="1800" dirty="0"/>
              <a:t>	Max. tension force  – 46818 </a:t>
            </a:r>
            <a:r>
              <a:rPr lang="en-US" altLang="he-IL" sz="1800" dirty="0" err="1"/>
              <a:t>Kgf</a:t>
            </a:r>
            <a:endParaRPr lang="en-US" altLang="he-IL" sz="1800" dirty="0"/>
          </a:p>
          <a:p>
            <a:pPr>
              <a:lnSpc>
                <a:spcPct val="150000"/>
              </a:lnSpc>
            </a:pPr>
            <a:r>
              <a:rPr lang="en-US" altLang="he-IL" sz="1800" dirty="0"/>
              <a:t>	Yield Strength welds 45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  <a:endParaRPr lang="en-US" altLang="he-IL" sz="1800" dirty="0"/>
          </a:p>
          <a:p>
            <a:pPr>
              <a:lnSpc>
                <a:spcPct val="150000"/>
              </a:lnSpc>
            </a:pPr>
            <a:r>
              <a:rPr lang="en-US" altLang="he-IL" sz="1800" dirty="0"/>
              <a:t> </a:t>
            </a: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1E99B6-10FA-42A0-86D2-E3F05FE985BB}"/>
              </a:ext>
            </a:extLst>
          </p:cNvPr>
          <p:cNvSpPr txBox="1"/>
          <p:nvPr/>
        </p:nvSpPr>
        <p:spPr>
          <a:xfrm>
            <a:off x="1241855" y="33292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baseline="-25000" dirty="0"/>
              <a:t>F</a:t>
            </a:r>
            <a:r>
              <a:rPr lang="en-US" altLang="he-IL" sz="1800" dirty="0"/>
              <a:t> = F/As = 46818/6400 = 7.3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F1A77D-6E89-43D2-AB68-C3E95A02117C}"/>
              </a:ext>
            </a:extLst>
          </p:cNvPr>
          <p:cNvSpPr txBox="1"/>
          <p:nvPr/>
        </p:nvSpPr>
        <p:spPr>
          <a:xfrm>
            <a:off x="1175952" y="41733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b="1" dirty="0"/>
              <a:t>S.F = 45/7.3 = </a:t>
            </a:r>
            <a:r>
              <a:rPr lang="en-US" altLang="he-IL" b="1" dirty="0"/>
              <a:t>6.2</a:t>
            </a:r>
            <a:endParaRPr lang="he-IL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9853687-4740-4990-B885-DC3AE053F9F9}"/>
              </a:ext>
            </a:extLst>
          </p:cNvPr>
          <p:cNvSpPr txBox="1"/>
          <p:nvPr/>
        </p:nvSpPr>
        <p:spPr>
          <a:xfrm>
            <a:off x="9537126" y="1726859"/>
            <a:ext cx="10256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80mm</a:t>
            </a:r>
            <a:endParaRPr lang="he-IL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F6C1659-AFC2-4135-94DD-7EB3CE9F159F}"/>
              </a:ext>
            </a:extLst>
          </p:cNvPr>
          <p:cNvCxnSpPr>
            <a:cxnSpLocks/>
          </p:cNvCxnSpPr>
          <p:nvPr/>
        </p:nvCxnSpPr>
        <p:spPr>
          <a:xfrm flipV="1">
            <a:off x="6811662" y="2236323"/>
            <a:ext cx="1" cy="618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A511B8FE-E9ED-4BD4-A30F-2683A70C9087}"/>
              </a:ext>
            </a:extLst>
          </p:cNvPr>
          <p:cNvCxnSpPr>
            <a:cxnSpLocks/>
          </p:cNvCxnSpPr>
          <p:nvPr/>
        </p:nvCxnSpPr>
        <p:spPr>
          <a:xfrm flipV="1">
            <a:off x="6730314" y="2236323"/>
            <a:ext cx="0" cy="61816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7EBE758-7154-4838-A5F1-C3FF9F5DC96C}"/>
              </a:ext>
            </a:extLst>
          </p:cNvPr>
          <p:cNvCxnSpPr>
            <a:cxnSpLocks/>
          </p:cNvCxnSpPr>
          <p:nvPr/>
        </p:nvCxnSpPr>
        <p:spPr>
          <a:xfrm flipV="1">
            <a:off x="9465276" y="1602441"/>
            <a:ext cx="1" cy="618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E0B11A6E-1E79-4F75-AB4D-1847D7488EDF}"/>
              </a:ext>
            </a:extLst>
          </p:cNvPr>
          <p:cNvCxnSpPr>
            <a:cxnSpLocks/>
          </p:cNvCxnSpPr>
          <p:nvPr/>
        </p:nvCxnSpPr>
        <p:spPr>
          <a:xfrm flipV="1">
            <a:off x="9601201" y="1594584"/>
            <a:ext cx="0" cy="6338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CCB2B22-891D-4FCB-86A4-4759C52C6516}"/>
              </a:ext>
            </a:extLst>
          </p:cNvPr>
          <p:cNvSpPr txBox="1"/>
          <p:nvPr/>
        </p:nvSpPr>
        <p:spPr>
          <a:xfrm>
            <a:off x="5986334" y="2400194"/>
            <a:ext cx="10256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80mm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921550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65A43D-A973-4BFA-9778-4092CB81B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195" y="1516192"/>
            <a:ext cx="5683649" cy="46566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B896E9-813B-467F-BC5A-E5AD2F68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56</a:t>
            </a:fld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F49F20-E1DC-4DC1-A684-0CAD9344AD69}"/>
              </a:ext>
            </a:extLst>
          </p:cNvPr>
          <p:cNvSpPr txBox="1"/>
          <p:nvPr/>
        </p:nvSpPr>
        <p:spPr>
          <a:xfrm>
            <a:off x="2789501" y="128815"/>
            <a:ext cx="66129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Welding Calculation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E60822-FF72-4D8D-8459-13511CF3C346}"/>
              </a:ext>
            </a:extLst>
          </p:cNvPr>
          <p:cNvSpPr txBox="1"/>
          <p:nvPr/>
        </p:nvSpPr>
        <p:spPr>
          <a:xfrm>
            <a:off x="85156" y="1303931"/>
            <a:ext cx="7579895" cy="1709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H (Welding Hight) = 20X2 = 40 [mm]</a:t>
            </a:r>
          </a:p>
          <a:p>
            <a:pPr>
              <a:lnSpc>
                <a:spcPct val="150000"/>
              </a:lnSpc>
            </a:pPr>
            <a:r>
              <a:rPr lang="en-US" altLang="he-IL" sz="1800" dirty="0"/>
              <a:t>	Moment X = 16905636 [kg*mm]</a:t>
            </a:r>
          </a:p>
          <a:p>
            <a:pPr>
              <a:lnSpc>
                <a:spcPct val="150000"/>
              </a:lnSpc>
            </a:pPr>
            <a:r>
              <a:rPr lang="en-US" altLang="he-IL" dirty="0"/>
              <a:t>	</a:t>
            </a:r>
            <a:r>
              <a:rPr lang="en-US" altLang="he-IL" sz="1800" dirty="0"/>
              <a:t>Yield Strength welds 45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  <a:endParaRPr lang="en-US" altLang="he-IL" sz="1800" dirty="0"/>
          </a:p>
          <a:p>
            <a:pPr>
              <a:lnSpc>
                <a:spcPct val="150000"/>
              </a:lnSpc>
            </a:pPr>
            <a:r>
              <a:rPr lang="en-US" altLang="he-IL" sz="1800" dirty="0"/>
              <a:t> </a:t>
            </a: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1E99B6-10FA-42A0-86D2-E3F05FE985BB}"/>
              </a:ext>
            </a:extLst>
          </p:cNvPr>
          <p:cNvSpPr txBox="1"/>
          <p:nvPr/>
        </p:nvSpPr>
        <p:spPr>
          <a:xfrm>
            <a:off x="612861" y="33122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baseline="-25000" dirty="0"/>
              <a:t>Mx</a:t>
            </a:r>
            <a:r>
              <a:rPr lang="en-US" altLang="he-IL" sz="1800" dirty="0"/>
              <a:t> = (6*Mx)/(H*L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altLang="he-IL" sz="1800" dirty="0"/>
              <a:t>) = (6*16905636)/(40*408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altLang="he-IL" sz="1800" dirty="0"/>
              <a:t>) = 15.2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F1A77D-6E89-43D2-AB68-C3E95A02117C}"/>
              </a:ext>
            </a:extLst>
          </p:cNvPr>
          <p:cNvSpPr txBox="1"/>
          <p:nvPr/>
        </p:nvSpPr>
        <p:spPr>
          <a:xfrm>
            <a:off x="1175952" y="41733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b="1" dirty="0"/>
              <a:t>S.F = 45/15.2 = 3</a:t>
            </a:r>
            <a:endParaRPr lang="he-IL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F6C1659-AFC2-4135-94DD-7EB3CE9F159F}"/>
              </a:ext>
            </a:extLst>
          </p:cNvPr>
          <p:cNvCxnSpPr>
            <a:cxnSpLocks/>
          </p:cNvCxnSpPr>
          <p:nvPr/>
        </p:nvCxnSpPr>
        <p:spPr>
          <a:xfrm flipV="1">
            <a:off x="7468375" y="2486139"/>
            <a:ext cx="2479135" cy="5505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A511B8FE-E9ED-4BD4-A30F-2683A70C9087}"/>
              </a:ext>
            </a:extLst>
          </p:cNvPr>
          <p:cNvCxnSpPr>
            <a:cxnSpLocks/>
          </p:cNvCxnSpPr>
          <p:nvPr/>
        </p:nvCxnSpPr>
        <p:spPr>
          <a:xfrm flipV="1">
            <a:off x="7513029" y="2608255"/>
            <a:ext cx="2479135" cy="56067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CCB2B22-891D-4FCB-86A4-4759C52C6516}"/>
              </a:ext>
            </a:extLst>
          </p:cNvPr>
          <p:cNvSpPr txBox="1"/>
          <p:nvPr/>
        </p:nvSpPr>
        <p:spPr>
          <a:xfrm>
            <a:off x="8399335" y="2942965"/>
            <a:ext cx="12946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 = 408mm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713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8D7420-EA1A-4A8C-B00B-D58A617A0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219" y="1391341"/>
            <a:ext cx="4175803" cy="42451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B896E9-813B-467F-BC5A-E5AD2F68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57</a:t>
            </a:fld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F49F20-E1DC-4DC1-A684-0CAD9344AD69}"/>
              </a:ext>
            </a:extLst>
          </p:cNvPr>
          <p:cNvSpPr txBox="1"/>
          <p:nvPr/>
        </p:nvSpPr>
        <p:spPr>
          <a:xfrm>
            <a:off x="2789501" y="128815"/>
            <a:ext cx="66129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Welding Calculation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398C48A-C110-4B84-A3AF-1191C8299160}"/>
              </a:ext>
            </a:extLst>
          </p:cNvPr>
          <p:cNvCxnSpPr>
            <a:cxnSpLocks/>
          </p:cNvCxnSpPr>
          <p:nvPr/>
        </p:nvCxnSpPr>
        <p:spPr>
          <a:xfrm flipH="1">
            <a:off x="8547787" y="2990335"/>
            <a:ext cx="126656" cy="1308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E20AF3E-C723-4817-BFFB-B02593487F58}"/>
              </a:ext>
            </a:extLst>
          </p:cNvPr>
          <p:cNvCxnSpPr>
            <a:cxnSpLocks/>
          </p:cNvCxnSpPr>
          <p:nvPr/>
        </p:nvCxnSpPr>
        <p:spPr>
          <a:xfrm flipV="1">
            <a:off x="10058401" y="3298874"/>
            <a:ext cx="124597" cy="130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4213348D-7D3E-47D1-A484-59D98D0676C2}"/>
              </a:ext>
            </a:extLst>
          </p:cNvPr>
          <p:cNvCxnSpPr>
            <a:cxnSpLocks/>
          </p:cNvCxnSpPr>
          <p:nvPr/>
        </p:nvCxnSpPr>
        <p:spPr>
          <a:xfrm flipH="1">
            <a:off x="10151463" y="3298874"/>
            <a:ext cx="127548" cy="13033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9853687-4740-4990-B885-DC3AE053F9F9}"/>
              </a:ext>
            </a:extLst>
          </p:cNvPr>
          <p:cNvSpPr txBox="1"/>
          <p:nvPr/>
        </p:nvSpPr>
        <p:spPr>
          <a:xfrm>
            <a:off x="10223994" y="3698602"/>
            <a:ext cx="10256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90mm</a:t>
            </a:r>
            <a:endParaRPr lang="he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8356DD-7053-4235-9767-56DE531B9B5C}"/>
              </a:ext>
            </a:extLst>
          </p:cNvPr>
          <p:cNvSpPr txBox="1"/>
          <p:nvPr/>
        </p:nvSpPr>
        <p:spPr>
          <a:xfrm>
            <a:off x="8507747" y="4477598"/>
            <a:ext cx="15096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 = 83mm</a:t>
            </a:r>
            <a:endParaRPr lang="he-IL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FAF22B6-38AB-4E77-8A0F-4DEC9D587654}"/>
              </a:ext>
            </a:extLst>
          </p:cNvPr>
          <p:cNvCxnSpPr>
            <a:cxnSpLocks/>
          </p:cNvCxnSpPr>
          <p:nvPr/>
        </p:nvCxnSpPr>
        <p:spPr>
          <a:xfrm flipH="1" flipV="1">
            <a:off x="8531110" y="4352963"/>
            <a:ext cx="1472706" cy="24927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E00A7C-033C-4148-8757-815ACF34B0B8}"/>
              </a:ext>
            </a:extLst>
          </p:cNvPr>
          <p:cNvSpPr txBox="1"/>
          <p:nvPr/>
        </p:nvSpPr>
        <p:spPr>
          <a:xfrm>
            <a:off x="292695" y="826124"/>
            <a:ext cx="6728795" cy="2956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H (Welding Hight) = 10X2 = 20mm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Welding Area = (90X20)X2 </a:t>
            </a:r>
            <a:r>
              <a:rPr lang="en-US" altLang="he-IL" sz="1600" dirty="0"/>
              <a:t>= </a:t>
            </a:r>
            <a:r>
              <a:rPr lang="en-US" altLang="he-IL" dirty="0"/>
              <a:t>3600 mm² </a:t>
            </a:r>
          </a:p>
          <a:p>
            <a:pPr>
              <a:lnSpc>
                <a:spcPct val="150000"/>
              </a:lnSpc>
            </a:pPr>
            <a:r>
              <a:rPr lang="en-US" altLang="he-IL" sz="1800" dirty="0"/>
              <a:t>	Max. force = √(5119</a:t>
            </a:r>
            <a:r>
              <a:rPr lang="en-US" altLang="he-IL" sz="1800" baseline="30000" dirty="0"/>
              <a:t>2</a:t>
            </a:r>
            <a:r>
              <a:rPr lang="en-US" altLang="he-IL" baseline="30000" dirty="0"/>
              <a:t> </a:t>
            </a:r>
            <a:r>
              <a:rPr lang="en-US" altLang="he-IL" dirty="0"/>
              <a:t>+</a:t>
            </a:r>
            <a:r>
              <a:rPr lang="en-US" altLang="he-IL" sz="1800" dirty="0"/>
              <a:t> 4749</a:t>
            </a:r>
            <a:r>
              <a:rPr lang="en-US" altLang="he-IL" sz="1800" baseline="30000" dirty="0"/>
              <a:t>2</a:t>
            </a:r>
            <a:r>
              <a:rPr lang="en-US" altLang="he-IL" sz="1800" dirty="0"/>
              <a:t>) = 6983 [Kg]</a:t>
            </a:r>
          </a:p>
          <a:p>
            <a:pPr>
              <a:lnSpc>
                <a:spcPct val="150000"/>
              </a:lnSpc>
            </a:pPr>
            <a:r>
              <a:rPr lang="en-US" altLang="he-IL" sz="1800" dirty="0"/>
              <a:t>	Moment X = 315880 [kg*mm]</a:t>
            </a:r>
          </a:p>
          <a:p>
            <a:pPr>
              <a:lnSpc>
                <a:spcPct val="150000"/>
              </a:lnSpc>
            </a:pPr>
            <a:r>
              <a:rPr lang="en-US" altLang="he-IL" sz="1800" dirty="0"/>
              <a:t>	Moment Y = 178444 [kg*mm]</a:t>
            </a:r>
          </a:p>
          <a:p>
            <a:pPr>
              <a:lnSpc>
                <a:spcPct val="150000"/>
              </a:lnSpc>
            </a:pPr>
            <a:r>
              <a:rPr lang="en-US" altLang="he-IL" sz="1800" dirty="0"/>
              <a:t>	Yield Strength welds 45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  <a:endParaRPr lang="en-US" altLang="he-IL" sz="1800" dirty="0"/>
          </a:p>
          <a:p>
            <a:pPr>
              <a:lnSpc>
                <a:spcPct val="150000"/>
              </a:lnSpc>
            </a:pPr>
            <a:r>
              <a:rPr lang="en-US" altLang="he-IL" sz="1800" dirty="0"/>
              <a:t> </a:t>
            </a:r>
            <a:endParaRPr lang="he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51220F-1408-4AB4-8A80-7A97F7CA76D5}"/>
              </a:ext>
            </a:extLst>
          </p:cNvPr>
          <p:cNvSpPr txBox="1"/>
          <p:nvPr/>
        </p:nvSpPr>
        <p:spPr>
          <a:xfrm>
            <a:off x="1109056" y="37251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baseline="-25000" dirty="0"/>
              <a:t>F</a:t>
            </a:r>
            <a:r>
              <a:rPr lang="en-US" altLang="he-IL" sz="1800" dirty="0"/>
              <a:t> = F</a:t>
            </a:r>
            <a:r>
              <a:rPr lang="en-US" altLang="he-IL" sz="1800" baseline="-25000" dirty="0"/>
              <a:t>T </a:t>
            </a:r>
            <a:r>
              <a:rPr lang="en-US" altLang="he-IL" sz="1800" dirty="0"/>
              <a:t>/As = 6983/3600 = 1.9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7372E11-C869-49B4-967A-7B46608533BC}"/>
              </a:ext>
            </a:extLst>
          </p:cNvPr>
          <p:cNvSpPr txBox="1"/>
          <p:nvPr/>
        </p:nvSpPr>
        <p:spPr>
          <a:xfrm>
            <a:off x="1109056" y="56625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b="1" dirty="0"/>
              <a:t>S.F = 45/6.3 = 7.1</a:t>
            </a:r>
            <a:endParaRPr lang="he-IL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8643D1A-D6AF-40FD-AFDF-B98AB62B7964}"/>
              </a:ext>
            </a:extLst>
          </p:cNvPr>
          <p:cNvSpPr txBox="1"/>
          <p:nvPr/>
        </p:nvSpPr>
        <p:spPr>
          <a:xfrm>
            <a:off x="1109056" y="51786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baseline="-25000" dirty="0"/>
              <a:t>combined</a:t>
            </a:r>
            <a:r>
              <a:rPr lang="en-US" altLang="he-IL" sz="1800" dirty="0"/>
              <a:t> = √(</a:t>
            </a:r>
            <a:r>
              <a:rPr lang="el-GR" altLang="he-IL" sz="1800" dirty="0"/>
              <a:t>σ</a:t>
            </a:r>
            <a:r>
              <a:rPr lang="en-US" altLang="he-IL" baseline="-25000" dirty="0"/>
              <a:t>F </a:t>
            </a:r>
            <a:r>
              <a:rPr lang="en-US" sz="1800" baseline="30000" dirty="0">
                <a:cs typeface="Times New Roman" panose="02020603050405020304" pitchFamily="18" charset="0"/>
              </a:rPr>
              <a:t>2 </a:t>
            </a:r>
            <a:r>
              <a:rPr lang="en-US" sz="1800" dirty="0">
                <a:cs typeface="Times New Roman" panose="02020603050405020304" pitchFamily="18" charset="0"/>
              </a:rPr>
              <a:t>+</a:t>
            </a:r>
            <a:r>
              <a:rPr lang="el-GR" altLang="he-IL" sz="1800" dirty="0"/>
              <a:t> σ</a:t>
            </a:r>
            <a:r>
              <a:rPr lang="en-US" altLang="he-IL" baseline="-25000" dirty="0"/>
              <a:t>My 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 +</a:t>
            </a:r>
            <a:r>
              <a:rPr lang="el-GR" altLang="he-IL" sz="1800" dirty="0"/>
              <a:t> σ</a:t>
            </a:r>
            <a:r>
              <a:rPr lang="en-US" altLang="he-IL" baseline="-25000" dirty="0"/>
              <a:t>Mx 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) = </a:t>
            </a:r>
            <a:r>
              <a:rPr lang="en-US" dirty="0">
                <a:cs typeface="Times New Roman" panose="02020603050405020304" pitchFamily="18" charset="0"/>
              </a:rPr>
              <a:t>6.3</a:t>
            </a:r>
            <a:r>
              <a:rPr lang="en-US" sz="1800" dirty="0">
                <a:cs typeface="Times New Roman" panose="02020603050405020304" pitchFamily="18" charset="0"/>
              </a:rPr>
              <a:t> 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08FEE55-06AC-45C4-81B4-A0EEE69033B4}"/>
              </a:ext>
            </a:extLst>
          </p:cNvPr>
          <p:cNvSpPr txBox="1"/>
          <p:nvPr/>
        </p:nvSpPr>
        <p:spPr>
          <a:xfrm>
            <a:off x="1060281" y="41202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baseline="-25000" dirty="0"/>
              <a:t>My</a:t>
            </a:r>
            <a:r>
              <a:rPr lang="en-US" altLang="he-IL" sz="1800" dirty="0"/>
              <a:t> = (My)/(L*D*H) = (178444)/(90*83*20) = 1.2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7EB803-6A1F-4039-BAEA-5A71C8ECAD50}"/>
              </a:ext>
            </a:extLst>
          </p:cNvPr>
          <p:cNvSpPr txBox="1"/>
          <p:nvPr/>
        </p:nvSpPr>
        <p:spPr>
          <a:xfrm>
            <a:off x="1025994" y="45507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baseline="-25000" dirty="0"/>
              <a:t>Mx</a:t>
            </a:r>
            <a:r>
              <a:rPr lang="en-US" altLang="he-IL" sz="1800" dirty="0"/>
              <a:t> = (3*Mx)/(H*L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altLang="he-IL" sz="1800" dirty="0"/>
              <a:t>) = (3*315880)/(20*90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altLang="he-IL" sz="1800" dirty="0"/>
              <a:t>) = </a:t>
            </a:r>
            <a:r>
              <a:rPr lang="en-US" altLang="he-IL" dirty="0"/>
              <a:t>5.9</a:t>
            </a:r>
            <a:r>
              <a:rPr lang="en-US" altLang="he-IL" sz="1800" dirty="0"/>
              <a:t>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20654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4C1CAE-C9EE-4399-907D-5A1C6D17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141" y="979067"/>
            <a:ext cx="4553381" cy="55598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B896E9-813B-467F-BC5A-E5AD2F68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58</a:t>
            </a:fld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F49F20-E1DC-4DC1-A684-0CAD9344AD69}"/>
              </a:ext>
            </a:extLst>
          </p:cNvPr>
          <p:cNvSpPr txBox="1"/>
          <p:nvPr/>
        </p:nvSpPr>
        <p:spPr>
          <a:xfrm>
            <a:off x="2789501" y="128815"/>
            <a:ext cx="66129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Welding Calculation</a:t>
            </a:r>
            <a:endParaRPr lang="he-IL" sz="40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E60822-FF72-4D8D-8459-13511CF3C346}"/>
              </a:ext>
            </a:extLst>
          </p:cNvPr>
          <p:cNvSpPr txBox="1"/>
          <p:nvPr/>
        </p:nvSpPr>
        <p:spPr>
          <a:xfrm>
            <a:off x="292695" y="826124"/>
            <a:ext cx="6728795" cy="2956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H (Welding Hight) = 10mm</a:t>
            </a:r>
          </a:p>
          <a:p>
            <a:pPr lvl="2" algn="l" rtl="0">
              <a:lnSpc>
                <a:spcPct val="150000"/>
              </a:lnSpc>
            </a:pPr>
            <a:r>
              <a:rPr lang="en-US" altLang="he-IL" sz="1800" dirty="0"/>
              <a:t>Welding Area = (140X10)X2 </a:t>
            </a:r>
            <a:r>
              <a:rPr lang="en-US" altLang="he-IL" sz="1600" dirty="0"/>
              <a:t>= </a:t>
            </a:r>
            <a:r>
              <a:rPr lang="en-US" altLang="he-IL" dirty="0"/>
              <a:t>2800 mm² </a:t>
            </a:r>
          </a:p>
          <a:p>
            <a:pPr>
              <a:lnSpc>
                <a:spcPct val="150000"/>
              </a:lnSpc>
            </a:pPr>
            <a:r>
              <a:rPr lang="en-US" altLang="he-IL" sz="1800" dirty="0"/>
              <a:t>	Max. force = √(9544</a:t>
            </a:r>
            <a:r>
              <a:rPr lang="en-US" altLang="he-IL" sz="1800" baseline="30000" dirty="0"/>
              <a:t>2</a:t>
            </a:r>
            <a:r>
              <a:rPr lang="en-US" altLang="he-IL" baseline="30000" dirty="0"/>
              <a:t> </a:t>
            </a:r>
            <a:r>
              <a:rPr lang="en-US" altLang="he-IL" dirty="0"/>
              <a:t>+</a:t>
            </a:r>
            <a:r>
              <a:rPr lang="en-US" altLang="he-IL" sz="1800" dirty="0"/>
              <a:t> 4814</a:t>
            </a:r>
            <a:r>
              <a:rPr lang="en-US" altLang="he-IL" sz="1800" baseline="30000" dirty="0"/>
              <a:t>2</a:t>
            </a:r>
            <a:r>
              <a:rPr lang="en-US" altLang="he-IL" sz="1800" dirty="0"/>
              <a:t>) = 10689 [Kg]</a:t>
            </a:r>
          </a:p>
          <a:p>
            <a:pPr>
              <a:lnSpc>
                <a:spcPct val="150000"/>
              </a:lnSpc>
            </a:pPr>
            <a:r>
              <a:rPr lang="en-US" altLang="he-IL" sz="1800" dirty="0"/>
              <a:t>	Moment X = 726800 [kg*mm]</a:t>
            </a:r>
          </a:p>
          <a:p>
            <a:pPr>
              <a:lnSpc>
                <a:spcPct val="150000"/>
              </a:lnSpc>
            </a:pPr>
            <a:r>
              <a:rPr lang="en-US" altLang="he-IL" sz="1800" dirty="0"/>
              <a:t>	Moment Y = 218813 [kg*mm]</a:t>
            </a:r>
          </a:p>
          <a:p>
            <a:pPr>
              <a:lnSpc>
                <a:spcPct val="150000"/>
              </a:lnSpc>
            </a:pPr>
            <a:r>
              <a:rPr lang="en-US" altLang="he-IL" sz="1800" dirty="0"/>
              <a:t>	Yield Strength welds 45 </a:t>
            </a:r>
            <a:r>
              <a:rPr lang="en-US" sz="1800" dirty="0">
                <a:cs typeface="Times New Roman" panose="02020603050405020304" pitchFamily="18" charset="0"/>
              </a:rPr>
              <a:t>[kg/mm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]</a:t>
            </a:r>
            <a:endParaRPr lang="en-US" altLang="he-IL" sz="1800" dirty="0"/>
          </a:p>
          <a:p>
            <a:pPr>
              <a:lnSpc>
                <a:spcPct val="150000"/>
              </a:lnSpc>
            </a:pPr>
            <a:r>
              <a:rPr lang="en-US" altLang="he-IL" sz="1800" dirty="0"/>
              <a:t> </a:t>
            </a: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1E99B6-10FA-42A0-86D2-E3F05FE985BB}"/>
              </a:ext>
            </a:extLst>
          </p:cNvPr>
          <p:cNvSpPr txBox="1"/>
          <p:nvPr/>
        </p:nvSpPr>
        <p:spPr>
          <a:xfrm>
            <a:off x="1109056" y="37251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baseline="-25000" dirty="0"/>
              <a:t>F</a:t>
            </a:r>
            <a:r>
              <a:rPr lang="en-US" altLang="he-IL" sz="1800" dirty="0"/>
              <a:t> = F</a:t>
            </a:r>
            <a:r>
              <a:rPr lang="en-US" altLang="he-IL" sz="1800" baseline="-25000" dirty="0"/>
              <a:t>T </a:t>
            </a:r>
            <a:r>
              <a:rPr lang="en-US" altLang="he-IL" sz="1800" dirty="0"/>
              <a:t>/As = 10689/2800 = 3.8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F1A77D-6E89-43D2-AB68-C3E95A02117C}"/>
              </a:ext>
            </a:extLst>
          </p:cNvPr>
          <p:cNvSpPr txBox="1"/>
          <p:nvPr/>
        </p:nvSpPr>
        <p:spPr>
          <a:xfrm>
            <a:off x="1109056" y="56625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he-IL" sz="1800" b="1" dirty="0"/>
              <a:t>S.F = 45/12 = 3.75</a:t>
            </a:r>
            <a:endParaRPr lang="he-IL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398C48A-C110-4B84-A3AF-1191C8299160}"/>
              </a:ext>
            </a:extLst>
          </p:cNvPr>
          <p:cNvCxnSpPr>
            <a:cxnSpLocks/>
          </p:cNvCxnSpPr>
          <p:nvPr/>
        </p:nvCxnSpPr>
        <p:spPr>
          <a:xfrm flipH="1">
            <a:off x="7941276" y="2730913"/>
            <a:ext cx="114103" cy="19399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E20AF3E-C723-4817-BFFB-B02593487F58}"/>
              </a:ext>
            </a:extLst>
          </p:cNvPr>
          <p:cNvCxnSpPr>
            <a:cxnSpLocks/>
          </p:cNvCxnSpPr>
          <p:nvPr/>
        </p:nvCxnSpPr>
        <p:spPr>
          <a:xfrm flipV="1">
            <a:off x="9233105" y="2513038"/>
            <a:ext cx="134931" cy="2001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4213348D-7D3E-47D1-A484-59D98D0676C2}"/>
              </a:ext>
            </a:extLst>
          </p:cNvPr>
          <p:cNvCxnSpPr>
            <a:cxnSpLocks/>
          </p:cNvCxnSpPr>
          <p:nvPr/>
        </p:nvCxnSpPr>
        <p:spPr>
          <a:xfrm flipH="1">
            <a:off x="7716179" y="2677590"/>
            <a:ext cx="127548" cy="199326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9853687-4740-4990-B885-DC3AE053F9F9}"/>
              </a:ext>
            </a:extLst>
          </p:cNvPr>
          <p:cNvSpPr txBox="1"/>
          <p:nvPr/>
        </p:nvSpPr>
        <p:spPr>
          <a:xfrm>
            <a:off x="6556575" y="3431229"/>
            <a:ext cx="15096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 = 140mm</a:t>
            </a:r>
            <a:endParaRPr lang="he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F1CB333-0380-4757-B83D-B1E5B1098EA2}"/>
              </a:ext>
            </a:extLst>
          </p:cNvPr>
          <p:cNvSpPr txBox="1"/>
          <p:nvPr/>
        </p:nvSpPr>
        <p:spPr>
          <a:xfrm>
            <a:off x="1109056" y="51786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baseline="-25000" dirty="0"/>
              <a:t>combined</a:t>
            </a:r>
            <a:r>
              <a:rPr lang="en-US" altLang="he-IL" sz="1800" dirty="0"/>
              <a:t> = √(</a:t>
            </a:r>
            <a:r>
              <a:rPr lang="el-GR" altLang="he-IL" sz="1800" dirty="0"/>
              <a:t>σ</a:t>
            </a:r>
            <a:r>
              <a:rPr lang="en-US" altLang="he-IL" baseline="-25000" dirty="0"/>
              <a:t>F </a:t>
            </a:r>
            <a:r>
              <a:rPr lang="en-US" sz="1800" baseline="30000" dirty="0">
                <a:cs typeface="Times New Roman" panose="02020603050405020304" pitchFamily="18" charset="0"/>
              </a:rPr>
              <a:t>2 </a:t>
            </a:r>
            <a:r>
              <a:rPr lang="en-US" sz="1800" dirty="0">
                <a:cs typeface="Times New Roman" panose="02020603050405020304" pitchFamily="18" charset="0"/>
              </a:rPr>
              <a:t>+</a:t>
            </a:r>
            <a:r>
              <a:rPr lang="el-GR" altLang="he-IL" sz="1800" dirty="0"/>
              <a:t> σ</a:t>
            </a:r>
            <a:r>
              <a:rPr lang="en-US" altLang="he-IL" baseline="-25000" dirty="0"/>
              <a:t>My 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 +</a:t>
            </a:r>
            <a:r>
              <a:rPr lang="el-GR" altLang="he-IL" sz="1800" dirty="0"/>
              <a:t> σ</a:t>
            </a:r>
            <a:r>
              <a:rPr lang="en-US" altLang="he-IL" baseline="-25000" dirty="0"/>
              <a:t>Mx 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sz="1800" dirty="0">
                <a:cs typeface="Times New Roman" panose="02020603050405020304" pitchFamily="18" charset="0"/>
              </a:rPr>
              <a:t>) = 12 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756E3B1-3F85-4522-A246-820CE4D8737E}"/>
              </a:ext>
            </a:extLst>
          </p:cNvPr>
          <p:cNvSpPr txBox="1"/>
          <p:nvPr/>
        </p:nvSpPr>
        <p:spPr>
          <a:xfrm>
            <a:off x="1060281" y="41202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baseline="-25000" dirty="0"/>
              <a:t>My</a:t>
            </a:r>
            <a:r>
              <a:rPr lang="en-US" altLang="he-IL" sz="1800" dirty="0"/>
              <a:t> = (My)/(L*D*H) = (218813)/(140*83*10) = 1.9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CEAEC33-0899-4AD8-859C-54CF71C2A7D8}"/>
              </a:ext>
            </a:extLst>
          </p:cNvPr>
          <p:cNvSpPr txBox="1"/>
          <p:nvPr/>
        </p:nvSpPr>
        <p:spPr>
          <a:xfrm>
            <a:off x="8074587" y="4749446"/>
            <a:ext cx="15096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 = 83mm</a:t>
            </a:r>
            <a:endParaRPr lang="he-IL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C6E79A6-E3D6-4486-9437-C2FE8E087F4F}"/>
              </a:ext>
            </a:extLst>
          </p:cNvPr>
          <p:cNvCxnSpPr>
            <a:cxnSpLocks/>
          </p:cNvCxnSpPr>
          <p:nvPr/>
        </p:nvCxnSpPr>
        <p:spPr>
          <a:xfrm flipH="1">
            <a:off x="7998327" y="4514833"/>
            <a:ext cx="1222299" cy="21900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27878EB-ECCA-4191-8690-DAAFB83E8C77}"/>
              </a:ext>
            </a:extLst>
          </p:cNvPr>
          <p:cNvSpPr txBox="1"/>
          <p:nvPr/>
        </p:nvSpPr>
        <p:spPr>
          <a:xfrm>
            <a:off x="1025994" y="45507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he-IL" sz="1800" dirty="0"/>
              <a:t>σ</a:t>
            </a:r>
            <a:r>
              <a:rPr lang="en-US" altLang="he-IL" sz="1800" baseline="-25000" dirty="0"/>
              <a:t>Mx</a:t>
            </a:r>
            <a:r>
              <a:rPr lang="en-US" altLang="he-IL" sz="1800" dirty="0"/>
              <a:t> = (3*Mx)/(H*L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altLang="he-IL" sz="1800" dirty="0"/>
              <a:t>) = (3*726800)/(10*140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r>
              <a:rPr lang="en-US" altLang="he-IL" sz="1800" dirty="0"/>
              <a:t>) = 11.2 </a:t>
            </a:r>
            <a:r>
              <a:rPr lang="en-US" sz="1800" dirty="0">
                <a:cs typeface="Times New Roman" panose="02020603050405020304" pitchFamily="18" charset="0"/>
              </a:rPr>
              <a:t>kg/mm</a:t>
            </a:r>
            <a:r>
              <a:rPr lang="en-US" sz="1800" baseline="30000" dirty="0">
                <a:cs typeface="Times New Roman" panose="02020603050405020304" pitchFamily="18" charset="0"/>
              </a:rPr>
              <a:t>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2211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C331E1-5626-4F05-8A3C-8D2BB1F5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59</a:t>
            </a:fld>
            <a:endParaRPr lang="he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861BF3-3167-4753-93D9-3EB98D696E21}"/>
              </a:ext>
            </a:extLst>
          </p:cNvPr>
          <p:cNvSpPr txBox="1"/>
          <p:nvPr/>
        </p:nvSpPr>
        <p:spPr>
          <a:xfrm>
            <a:off x="2549611" y="2033878"/>
            <a:ext cx="709277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dirty="0"/>
              <a:t>Appendix</a:t>
            </a:r>
          </a:p>
          <a:p>
            <a:pPr algn="ctr"/>
            <a:r>
              <a:rPr lang="en-US" sz="6600" dirty="0"/>
              <a:t>Friction Calculation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13941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4B7979-9135-43A0-A41F-8C6EC05AF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1" y="957245"/>
            <a:ext cx="10519719" cy="5764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0" y="0"/>
            <a:ext cx="9321800" cy="792163"/>
          </a:xfrm>
        </p:spPr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+mn-lt"/>
              </a:rPr>
              <a:t>Thickness distribution [mm]</a:t>
            </a:r>
            <a:endParaRPr lang="he-IL" sz="4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9A4113-158F-4E65-8566-A4FD2AB6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6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82714BC7-81F7-4691-919E-6EA8880D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766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18A5AE-5DC7-4BC5-9C7C-18AAF1AE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60</a:t>
            </a:fld>
            <a:endParaRPr lang="he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1B75C5-8089-4985-9679-A075218AD5A5}"/>
              </a:ext>
            </a:extLst>
          </p:cNvPr>
          <p:cNvSpPr txBox="1"/>
          <p:nvPr/>
        </p:nvSpPr>
        <p:spPr>
          <a:xfrm>
            <a:off x="3785937" y="2470484"/>
            <a:ext cx="427522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dirty="0"/>
              <a:t>M16 Bolts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17828984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49E1D2-BD7B-4E4A-B885-47DA3F3D4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518" y="953051"/>
            <a:ext cx="3962960" cy="36032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1A2FA96-B053-4ABC-9E75-CE42F348C3BD}"/>
              </a:ext>
            </a:extLst>
          </p:cNvPr>
          <p:cNvSpPr/>
          <p:nvPr/>
        </p:nvSpPr>
        <p:spPr>
          <a:xfrm>
            <a:off x="7536096" y="2929997"/>
            <a:ext cx="353286" cy="1422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813BE14-DF8C-4AE4-A491-BCFA6934C98E}"/>
              </a:ext>
            </a:extLst>
          </p:cNvPr>
          <p:cNvSpPr/>
          <p:nvPr/>
        </p:nvSpPr>
        <p:spPr>
          <a:xfrm>
            <a:off x="4256494" y="2900809"/>
            <a:ext cx="263611" cy="179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6C63BB-58CD-498E-9420-3351B95FA7C3}"/>
              </a:ext>
            </a:extLst>
          </p:cNvPr>
          <p:cNvSpPr txBox="1"/>
          <p:nvPr/>
        </p:nvSpPr>
        <p:spPr>
          <a:xfrm>
            <a:off x="4243135" y="144379"/>
            <a:ext cx="37057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M16 Bolts</a:t>
            </a:r>
            <a:endParaRPr lang="he-IL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64C237-70D5-4DA0-99E5-AC00CEE25907}"/>
              </a:ext>
            </a:extLst>
          </p:cNvPr>
          <p:cNvSpPr txBox="1"/>
          <p:nvPr/>
        </p:nvSpPr>
        <p:spPr>
          <a:xfrm>
            <a:off x="4256494" y="4841740"/>
            <a:ext cx="3647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Preload = 12946 kg</a:t>
            </a:r>
          </a:p>
          <a:p>
            <a:pPr algn="ctr"/>
            <a:r>
              <a:rPr lang="en-US" dirty="0"/>
              <a:t>Friction force = 12946*0.4 = 5180 kg</a:t>
            </a:r>
          </a:p>
        </p:txBody>
      </p:sp>
    </p:spTree>
    <p:extLst>
      <p:ext uri="{BB962C8B-B14F-4D97-AF65-F5344CB8AC3E}">
        <p14:creationId xmlns:p14="http://schemas.microsoft.com/office/powerpoint/2010/main" val="11823383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01F615F-8516-40BE-B8A8-A78D030BA8E6}"/>
              </a:ext>
            </a:extLst>
          </p:cNvPr>
          <p:cNvCxnSpPr>
            <a:cxnSpLocks/>
          </p:cNvCxnSpPr>
          <p:nvPr/>
        </p:nvCxnSpPr>
        <p:spPr>
          <a:xfrm>
            <a:off x="8231606" y="5237748"/>
            <a:ext cx="54676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DD11D3-80B6-4BF9-86D5-9034E0AC9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742" y="2523294"/>
            <a:ext cx="6408821" cy="4189081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B0D78993-E5FA-4B77-8BCE-DE86CF71F422}"/>
              </a:ext>
            </a:extLst>
          </p:cNvPr>
          <p:cNvCxnSpPr>
            <a:cxnSpLocks/>
          </p:cNvCxnSpPr>
          <p:nvPr/>
        </p:nvCxnSpPr>
        <p:spPr>
          <a:xfrm>
            <a:off x="2461455" y="2115207"/>
            <a:ext cx="883324" cy="20856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43FFE51-FAF9-4FC3-B9CA-CF93C7BA59ED}"/>
              </a:ext>
            </a:extLst>
          </p:cNvPr>
          <p:cNvSpPr txBox="1"/>
          <p:nvPr/>
        </p:nvSpPr>
        <p:spPr>
          <a:xfrm>
            <a:off x="214554" y="441272"/>
            <a:ext cx="44938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1 Spring between outer plate to frame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82C9C0-2066-4D1F-A9DC-2AFDDAF8D435}"/>
              </a:ext>
            </a:extLst>
          </p:cNvPr>
          <p:cNvSpPr/>
          <p:nvPr/>
        </p:nvSpPr>
        <p:spPr>
          <a:xfrm>
            <a:off x="2889585" y="4200807"/>
            <a:ext cx="1202225" cy="199144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022541F6-AF50-4865-A66E-4682F2C5C0ED}"/>
              </a:ext>
            </a:extLst>
          </p:cNvPr>
          <p:cNvCxnSpPr>
            <a:cxnSpLocks/>
          </p:cNvCxnSpPr>
          <p:nvPr/>
        </p:nvCxnSpPr>
        <p:spPr>
          <a:xfrm flipH="1">
            <a:off x="6965750" y="2071772"/>
            <a:ext cx="1265856" cy="24572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336487-8755-4BE7-AFCF-1499A107930B}"/>
              </a:ext>
            </a:extLst>
          </p:cNvPr>
          <p:cNvSpPr txBox="1"/>
          <p:nvPr/>
        </p:nvSpPr>
        <p:spPr>
          <a:xfrm>
            <a:off x="6665494" y="441272"/>
            <a:ext cx="42591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2 Springs – 1 between each plate and frame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EFCA44-7929-4DBC-A09E-7A0C8BE5F44B}"/>
              </a:ext>
            </a:extLst>
          </p:cNvPr>
          <p:cNvSpPr txBox="1"/>
          <p:nvPr/>
        </p:nvSpPr>
        <p:spPr>
          <a:xfrm>
            <a:off x="747963" y="914878"/>
            <a:ext cx="3140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X friction force = </a:t>
            </a:r>
            <a:r>
              <a:rPr lang="en-US" dirty="0" err="1"/>
              <a:t>Fx</a:t>
            </a:r>
            <a:endParaRPr lang="en-US" dirty="0"/>
          </a:p>
          <a:p>
            <a:pPr algn="ctr"/>
            <a:r>
              <a:rPr lang="en-US" dirty="0"/>
              <a:t>Y friction force = </a:t>
            </a:r>
            <a:r>
              <a:rPr lang="en-US" dirty="0" err="1"/>
              <a:t>Fy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Fx</a:t>
            </a:r>
            <a:r>
              <a:rPr lang="en-US" baseline="30000" dirty="0"/>
              <a:t>2</a:t>
            </a:r>
            <a:r>
              <a:rPr lang="en-US" dirty="0"/>
              <a:t>+Fy</a:t>
            </a:r>
            <a:r>
              <a:rPr lang="en-US" baseline="30000" dirty="0"/>
              <a:t>2</a:t>
            </a:r>
            <a:r>
              <a:rPr lang="en-US" dirty="0"/>
              <a:t>=5183</a:t>
            </a:r>
            <a:r>
              <a:rPr lang="en-US" baseline="300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AA971A-3AFF-4058-A202-9B45DD7AD945}"/>
              </a:ext>
            </a:extLst>
          </p:cNvPr>
          <p:cNvSpPr txBox="1"/>
          <p:nvPr/>
        </p:nvSpPr>
        <p:spPr>
          <a:xfrm>
            <a:off x="6949707" y="871443"/>
            <a:ext cx="3140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X friction force = </a:t>
            </a:r>
            <a:r>
              <a:rPr lang="en-US" dirty="0" err="1"/>
              <a:t>Fx</a:t>
            </a:r>
            <a:endParaRPr lang="en-US" dirty="0"/>
          </a:p>
          <a:p>
            <a:pPr algn="ctr"/>
            <a:r>
              <a:rPr lang="en-US" dirty="0"/>
              <a:t>Y friction force = </a:t>
            </a:r>
            <a:r>
              <a:rPr lang="en-US" dirty="0" err="1"/>
              <a:t>Fy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Fx</a:t>
            </a:r>
            <a:r>
              <a:rPr lang="en-US" baseline="30000" dirty="0"/>
              <a:t>2</a:t>
            </a:r>
            <a:r>
              <a:rPr lang="en-US" dirty="0"/>
              <a:t>+Fy</a:t>
            </a:r>
            <a:r>
              <a:rPr lang="en-US" baseline="30000" dirty="0"/>
              <a:t>2</a:t>
            </a:r>
            <a:r>
              <a:rPr lang="en-US" dirty="0"/>
              <a:t>=5183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62724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55BC97-B5E3-4E27-99CC-B513DD409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20" y="710932"/>
            <a:ext cx="10616759" cy="5974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BBBD33-454B-4668-8BA4-D5EEB2215B72}"/>
              </a:ext>
            </a:extLst>
          </p:cNvPr>
          <p:cNvSpPr txBox="1"/>
          <p:nvPr/>
        </p:nvSpPr>
        <p:spPr>
          <a:xfrm>
            <a:off x="3469105" y="187712"/>
            <a:ext cx="525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Force VS Displacement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29206132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0FAA3A-1426-44FD-A753-1509DC6D7B9F}"/>
              </a:ext>
            </a:extLst>
          </p:cNvPr>
          <p:cNvSpPr txBox="1"/>
          <p:nvPr/>
        </p:nvSpPr>
        <p:spPr>
          <a:xfrm>
            <a:off x="3785937" y="2470484"/>
            <a:ext cx="427522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dirty="0"/>
              <a:t>60g Load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14716313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E01FF3-6417-4314-A79A-1C630CF37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268" y="1082615"/>
            <a:ext cx="9948112" cy="56310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65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A27255-7A80-48F2-9A31-7282F4C1D303}"/>
              </a:ext>
            </a:extLst>
          </p:cNvPr>
          <p:cNvSpPr txBox="1"/>
          <p:nvPr/>
        </p:nvSpPr>
        <p:spPr>
          <a:xfrm>
            <a:off x="4243135" y="144379"/>
            <a:ext cx="370572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friction force [kg]</a:t>
            </a:r>
          </a:p>
          <a:p>
            <a:pPr algn="ctr"/>
            <a:r>
              <a:rPr lang="en-US" sz="2800" b="1" dirty="0"/>
              <a:t>Inner Plate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23232446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26D4C1-ED1F-4AB1-A7F5-24FED668A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92" y="1080101"/>
            <a:ext cx="9751270" cy="55195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66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86E59E-F939-42CF-9C56-A98CE6D36F1C}"/>
              </a:ext>
            </a:extLst>
          </p:cNvPr>
          <p:cNvSpPr txBox="1"/>
          <p:nvPr/>
        </p:nvSpPr>
        <p:spPr>
          <a:xfrm>
            <a:off x="4243135" y="144379"/>
            <a:ext cx="370572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friction force [kg]</a:t>
            </a:r>
          </a:p>
          <a:p>
            <a:pPr algn="ctr"/>
            <a:r>
              <a:rPr lang="en-US" sz="2800" b="1" dirty="0"/>
              <a:t>Inner Plate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37130504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67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00544F-B6F4-4B9C-98C0-198FF6E22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483" y="1297997"/>
            <a:ext cx="9516682" cy="538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C4CD2C-0FFC-4969-8D16-C742435524BD}"/>
              </a:ext>
            </a:extLst>
          </p:cNvPr>
          <p:cNvSpPr txBox="1"/>
          <p:nvPr/>
        </p:nvSpPr>
        <p:spPr>
          <a:xfrm>
            <a:off x="4459705" y="192505"/>
            <a:ext cx="327259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axial forces [kg]</a:t>
            </a:r>
          </a:p>
          <a:p>
            <a:pPr algn="ctr"/>
            <a:r>
              <a:rPr lang="en-US" sz="2800" b="1" dirty="0"/>
              <a:t>Outer Plate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612326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DCECEC-D551-4054-A6FC-2CC49468B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375" y="1225525"/>
            <a:ext cx="9709512" cy="54959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3CEE82-1CB5-437D-8DEE-BB24753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68</a:t>
            </a:fld>
            <a:endParaRPr lang="he-IL"/>
          </a:p>
        </p:txBody>
      </p:sp>
      <p:pic>
        <p:nvPicPr>
          <p:cNvPr id="5" name="Picture 2" descr="MSI">
            <a:extLst>
              <a:ext uri="{FF2B5EF4-FFF2-40B4-BE49-F238E27FC236}">
                <a16:creationId xmlns:a16="http://schemas.microsoft.com/office/drawing/2014/main" xmlns="" id="{C107E182-5FAC-409E-86AB-6CBC461D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B6360F-6E87-40E2-8965-2D272DCE3775}"/>
              </a:ext>
            </a:extLst>
          </p:cNvPr>
          <p:cNvSpPr txBox="1"/>
          <p:nvPr/>
        </p:nvSpPr>
        <p:spPr>
          <a:xfrm>
            <a:off x="4459705" y="192505"/>
            <a:ext cx="327259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axial forces [kg]</a:t>
            </a:r>
          </a:p>
          <a:p>
            <a:pPr algn="ctr"/>
            <a:r>
              <a:rPr lang="en-US" sz="2800" b="1" dirty="0"/>
              <a:t>Outer Plate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42933670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0FAA3A-1426-44FD-A753-1509DC6D7B9F}"/>
              </a:ext>
            </a:extLst>
          </p:cNvPr>
          <p:cNvSpPr txBox="1"/>
          <p:nvPr/>
        </p:nvSpPr>
        <p:spPr>
          <a:xfrm>
            <a:off x="3785937" y="2470484"/>
            <a:ext cx="427522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dirty="0"/>
              <a:t>90g Load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182556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xmlns="" id="{522D5983-EE30-41A5-9C0D-13358CF85F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1492492"/>
                  </p:ext>
                </p:extLst>
              </p:nvPr>
            </p:nvGraphicFramePr>
            <p:xfrm>
              <a:off x="1612900" y="1230354"/>
              <a:ext cx="8966200" cy="465625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553862">
                      <a:extLst>
                        <a:ext uri="{9D8B030D-6E8A-4147-A177-3AD203B41FA5}">
                          <a16:colId xmlns:a16="http://schemas.microsoft.com/office/drawing/2014/main" xmlns="" val="3875488214"/>
                        </a:ext>
                      </a:extLst>
                    </a:gridCol>
                    <a:gridCol w="1405238">
                      <a:extLst>
                        <a:ext uri="{9D8B030D-6E8A-4147-A177-3AD203B41FA5}">
                          <a16:colId xmlns:a16="http://schemas.microsoft.com/office/drawing/2014/main" xmlns="" val="2581369860"/>
                        </a:ext>
                      </a:extLst>
                    </a:gridCol>
                    <a:gridCol w="1161535">
                      <a:extLst>
                        <a:ext uri="{9D8B030D-6E8A-4147-A177-3AD203B41FA5}">
                          <a16:colId xmlns:a16="http://schemas.microsoft.com/office/drawing/2014/main" xmlns="" val="3805145306"/>
                        </a:ext>
                      </a:extLst>
                    </a:gridCol>
                    <a:gridCol w="124933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894084">
                      <a:extLst>
                        <a:ext uri="{9D8B030D-6E8A-4147-A177-3AD203B41FA5}">
                          <a16:colId xmlns:a16="http://schemas.microsoft.com/office/drawing/2014/main" xmlns="" val="3277844974"/>
                        </a:ext>
                      </a:extLst>
                    </a:gridCol>
                    <a:gridCol w="170214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643207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Steel</a:t>
                          </a:r>
                        </a:p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4340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Steel</a:t>
                          </a:r>
                        </a:p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Casting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Steel</a:t>
                          </a:r>
                        </a:p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ST37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Steel</a:t>
                          </a:r>
                        </a:p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ST52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Steel </a:t>
                          </a:r>
                        </a:p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Creusabro 4800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he-IL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57307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0.3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0.3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0.3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0.3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0.3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he-IL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722724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dirty="0">
                              <a:latin typeface="+mn-lt"/>
                              <a:ea typeface="Cambria Math" panose="02040503050406030204" pitchFamily="18" charset="0"/>
                            </a:rPr>
                            <a:t>7800</a:t>
                          </a:r>
                          <a:endParaRPr lang="he-IL" sz="1800" i="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dirty="0">
                              <a:latin typeface="+mn-lt"/>
                              <a:ea typeface="Cambria Math" panose="02040503050406030204" pitchFamily="18" charset="0"/>
                            </a:rPr>
                            <a:t>7800</a:t>
                          </a:r>
                          <a:endParaRPr lang="he-IL" sz="1800" i="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dirty="0">
                              <a:latin typeface="+mn-lt"/>
                              <a:ea typeface="Cambria Math" panose="02040503050406030204" pitchFamily="18" charset="0"/>
                            </a:rPr>
                            <a:t>7800</a:t>
                          </a:r>
                          <a:endParaRPr lang="he-IL" sz="1800" i="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dirty="0">
                              <a:latin typeface="+mn-lt"/>
                              <a:ea typeface="Cambria Math" panose="02040503050406030204" pitchFamily="18" charset="0"/>
                            </a:rPr>
                            <a:t>7800</a:t>
                          </a:r>
                          <a:endParaRPr lang="he-IL" sz="1800" i="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dirty="0">
                              <a:latin typeface="+mn-lt"/>
                              <a:ea typeface="Cambria Math" panose="02040503050406030204" pitchFamily="18" charset="0"/>
                            </a:rPr>
                            <a:t>7800</a:t>
                          </a:r>
                          <a:endParaRPr lang="he-IL" sz="1800" i="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𝑘𝑔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he-IL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60158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21000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21000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21000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21000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21000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𝑘𝑔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𝑚𝑚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he-IL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585978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80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21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25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35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90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𝑘𝑔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𝑚𝑚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he-IL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743441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94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42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37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52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120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𝑢𝑡𝑠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𝑘𝑔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𝑚𝑚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he-IL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743441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18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25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15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12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%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he-IL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9371613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22D5983-EE30-41A5-9C0D-13358CF85F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1492492"/>
                  </p:ext>
                </p:extLst>
              </p:nvPr>
            </p:nvGraphicFramePr>
            <p:xfrm>
              <a:off x="1612900" y="1230354"/>
              <a:ext cx="8966200" cy="465625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553862">
                      <a:extLst>
                        <a:ext uri="{9D8B030D-6E8A-4147-A177-3AD203B41FA5}">
                          <a16:colId xmlns:a16="http://schemas.microsoft.com/office/drawing/2014/main" val="3875488214"/>
                        </a:ext>
                      </a:extLst>
                    </a:gridCol>
                    <a:gridCol w="1405238">
                      <a:extLst>
                        <a:ext uri="{9D8B030D-6E8A-4147-A177-3AD203B41FA5}">
                          <a16:colId xmlns:a16="http://schemas.microsoft.com/office/drawing/2014/main" val="2581369860"/>
                        </a:ext>
                      </a:extLst>
                    </a:gridCol>
                    <a:gridCol w="1161535">
                      <a:extLst>
                        <a:ext uri="{9D8B030D-6E8A-4147-A177-3AD203B41FA5}">
                          <a16:colId xmlns:a16="http://schemas.microsoft.com/office/drawing/2014/main" val="3805145306"/>
                        </a:ext>
                      </a:extLst>
                    </a:gridCol>
                    <a:gridCol w="12493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94084">
                      <a:extLst>
                        <a:ext uri="{9D8B030D-6E8A-4147-A177-3AD203B41FA5}">
                          <a16:colId xmlns:a16="http://schemas.microsoft.com/office/drawing/2014/main" val="3277844974"/>
                        </a:ext>
                      </a:extLst>
                    </a:gridCol>
                    <a:gridCol w="1702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3207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Steel</a:t>
                          </a:r>
                        </a:p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4340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Steel</a:t>
                          </a:r>
                        </a:p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Casting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Steel</a:t>
                          </a:r>
                        </a:p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ST37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Steel</a:t>
                          </a:r>
                        </a:p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ST52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Steel </a:t>
                          </a:r>
                        </a:p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Creusabro</a:t>
                          </a: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4800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he-IL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7307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0.3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0.3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0.3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0.3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0.3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7957" t="-120879" r="-1434" b="-6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22724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dirty="0">
                              <a:latin typeface="+mn-lt"/>
                              <a:ea typeface="Cambria Math" panose="02040503050406030204" pitchFamily="18" charset="0"/>
                            </a:rPr>
                            <a:t>7800</a:t>
                          </a:r>
                          <a:endParaRPr lang="he-IL" sz="1800" i="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dirty="0">
                              <a:latin typeface="+mn-lt"/>
                              <a:ea typeface="Cambria Math" panose="02040503050406030204" pitchFamily="18" charset="0"/>
                            </a:rPr>
                            <a:t>7800</a:t>
                          </a:r>
                          <a:endParaRPr lang="he-IL" sz="1800" i="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dirty="0">
                              <a:latin typeface="+mn-lt"/>
                              <a:ea typeface="Cambria Math" panose="02040503050406030204" pitchFamily="18" charset="0"/>
                            </a:rPr>
                            <a:t>7800</a:t>
                          </a:r>
                          <a:endParaRPr lang="he-IL" sz="1800" i="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dirty="0">
                              <a:latin typeface="+mn-lt"/>
                              <a:ea typeface="Cambria Math" panose="02040503050406030204" pitchFamily="18" charset="0"/>
                            </a:rPr>
                            <a:t>7800</a:t>
                          </a:r>
                          <a:endParaRPr lang="he-IL" sz="1800" i="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i="0" dirty="0">
                              <a:latin typeface="+mn-lt"/>
                              <a:ea typeface="Cambria Math" panose="02040503050406030204" pitchFamily="18" charset="0"/>
                            </a:rPr>
                            <a:t>7800</a:t>
                          </a:r>
                          <a:endParaRPr lang="he-IL" sz="1800" i="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7957" t="-168908" r="-1434" b="-3789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0158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21000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21000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21000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21000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21000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7957" t="-296296" r="-1434" b="-317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85978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80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21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25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35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90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7957" t="-441237" r="-1434" b="-253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43441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94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42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37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52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120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7957" t="-430328" r="-1434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743441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18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20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25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15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12</a:t>
                          </a:r>
                          <a:endParaRPr lang="he-IL" sz="1800" i="0" kern="1200" dirty="0">
                            <a:solidFill>
                              <a:schemeClr val="dk1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7957" t="-530328" r="-1434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71613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xmlns="" id="{7FFBADF6-425C-443A-ACAE-92FD9DDCA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500" y="114300"/>
            <a:ext cx="8966200" cy="842963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+mn-lt"/>
              </a:rPr>
              <a:t>mechanical properties</a:t>
            </a:r>
            <a:endParaRPr lang="he-IL" sz="48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7F023CE-7EB4-4C90-B959-11048BA6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7</a:t>
            </a:fld>
            <a:endParaRPr lang="he-IL" dirty="0"/>
          </a:p>
        </p:txBody>
      </p:sp>
      <p:pic>
        <p:nvPicPr>
          <p:cNvPr id="7" name="Picture 2" descr="MSI">
            <a:extLst>
              <a:ext uri="{FF2B5EF4-FFF2-40B4-BE49-F238E27FC236}">
                <a16:creationId xmlns:a16="http://schemas.microsoft.com/office/drawing/2014/main" xmlns="" id="{B8C907CE-B377-412A-AF6E-15F801595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5022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45903B-D16C-4D84-B01E-1AA43C8E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06" y="996351"/>
            <a:ext cx="10100512" cy="5717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3612BD-FD9F-4A1A-B5D0-80E220E6C457}"/>
              </a:ext>
            </a:extLst>
          </p:cNvPr>
          <p:cNvSpPr txBox="1"/>
          <p:nvPr/>
        </p:nvSpPr>
        <p:spPr>
          <a:xfrm>
            <a:off x="4243135" y="144379"/>
            <a:ext cx="370572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friction force [kg]</a:t>
            </a:r>
          </a:p>
          <a:p>
            <a:pPr algn="ctr"/>
            <a:r>
              <a:rPr lang="en-US" sz="2800" b="1" dirty="0"/>
              <a:t>Inner Plate</a:t>
            </a:r>
            <a:endParaRPr lang="he-IL" sz="28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AD5B0ED-20C2-48E1-9164-5BCE65C336BD}"/>
              </a:ext>
            </a:extLst>
          </p:cNvPr>
          <p:cNvSpPr/>
          <p:nvPr/>
        </p:nvSpPr>
        <p:spPr>
          <a:xfrm>
            <a:off x="3039979" y="1387643"/>
            <a:ext cx="609600" cy="20854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36416A-3934-439C-B85A-4F0944166AFC}"/>
              </a:ext>
            </a:extLst>
          </p:cNvPr>
          <p:cNvSpPr txBox="1"/>
          <p:nvPr/>
        </p:nvSpPr>
        <p:spPr>
          <a:xfrm>
            <a:off x="1564105" y="1587372"/>
            <a:ext cx="39864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Max applied Load - 0.8*90g = 72g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7819540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10C1D6-9892-453C-8554-B6F7C3F45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79" y="792041"/>
            <a:ext cx="10461458" cy="5921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3612BD-FD9F-4A1A-B5D0-80E220E6C457}"/>
              </a:ext>
            </a:extLst>
          </p:cNvPr>
          <p:cNvSpPr txBox="1"/>
          <p:nvPr/>
        </p:nvSpPr>
        <p:spPr>
          <a:xfrm>
            <a:off x="4243135" y="144379"/>
            <a:ext cx="370572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friction force [kg]</a:t>
            </a:r>
          </a:p>
          <a:p>
            <a:pPr algn="ctr"/>
            <a:r>
              <a:rPr lang="en-US" sz="2800" b="1" dirty="0"/>
              <a:t>Inner Plate</a:t>
            </a:r>
            <a:endParaRPr lang="he-IL" sz="28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E14F9D9-23BF-45BA-B76D-E67D9F078EC3}"/>
              </a:ext>
            </a:extLst>
          </p:cNvPr>
          <p:cNvSpPr/>
          <p:nvPr/>
        </p:nvSpPr>
        <p:spPr>
          <a:xfrm>
            <a:off x="2927684" y="1203159"/>
            <a:ext cx="609600" cy="20854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6421F6-C68C-493A-A0D0-51C7B6746717}"/>
              </a:ext>
            </a:extLst>
          </p:cNvPr>
          <p:cNvSpPr txBox="1"/>
          <p:nvPr/>
        </p:nvSpPr>
        <p:spPr>
          <a:xfrm>
            <a:off x="1443789" y="1489840"/>
            <a:ext cx="39864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Max applied Load - 0.8*90g = 72g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151085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851EB1-3DF9-4162-B8F9-16AD49BD9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26" y="802105"/>
            <a:ext cx="10542872" cy="5967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E46E9-A8E3-4614-B578-5BFB9D9F4A54}"/>
              </a:ext>
            </a:extLst>
          </p:cNvPr>
          <p:cNvSpPr txBox="1"/>
          <p:nvPr/>
        </p:nvSpPr>
        <p:spPr>
          <a:xfrm>
            <a:off x="4459705" y="192505"/>
            <a:ext cx="327259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axial forces [kg]</a:t>
            </a:r>
          </a:p>
          <a:p>
            <a:pPr algn="ctr"/>
            <a:r>
              <a:rPr lang="en-US" sz="2800" b="1" dirty="0"/>
              <a:t>Outer Plate</a:t>
            </a:r>
            <a:endParaRPr lang="he-IL" sz="28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60624F1-BD8F-40F0-9698-111131288041}"/>
              </a:ext>
            </a:extLst>
          </p:cNvPr>
          <p:cNvSpPr/>
          <p:nvPr/>
        </p:nvSpPr>
        <p:spPr>
          <a:xfrm>
            <a:off x="2999874" y="1241754"/>
            <a:ext cx="609600" cy="20854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B213A3-455F-4E04-93AE-7046A12CC145}"/>
              </a:ext>
            </a:extLst>
          </p:cNvPr>
          <p:cNvSpPr txBox="1"/>
          <p:nvPr/>
        </p:nvSpPr>
        <p:spPr>
          <a:xfrm>
            <a:off x="1443789" y="1489840"/>
            <a:ext cx="39864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Max applied Load - 0.8*90g = 72g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2948040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871EEA-086D-44C5-8BB5-7209AB545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44" y="966233"/>
            <a:ext cx="10252912" cy="58035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E46E9-A8E3-4614-B578-5BFB9D9F4A54}"/>
              </a:ext>
            </a:extLst>
          </p:cNvPr>
          <p:cNvSpPr txBox="1"/>
          <p:nvPr/>
        </p:nvSpPr>
        <p:spPr>
          <a:xfrm>
            <a:off x="4459705" y="192505"/>
            <a:ext cx="327259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axial forces [kg]</a:t>
            </a:r>
          </a:p>
          <a:p>
            <a:pPr algn="ctr"/>
            <a:r>
              <a:rPr lang="en-US" sz="2800" b="1" dirty="0"/>
              <a:t>Outer Plate</a:t>
            </a:r>
            <a:endParaRPr lang="he-IL" sz="28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1D7239F-B0BE-473B-A7EC-6BDBCE8B7E2B}"/>
              </a:ext>
            </a:extLst>
          </p:cNvPr>
          <p:cNvSpPr/>
          <p:nvPr/>
        </p:nvSpPr>
        <p:spPr>
          <a:xfrm>
            <a:off x="2911642" y="1352935"/>
            <a:ext cx="609600" cy="20854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0DD2D66-73B2-40DE-BFDE-9CC5A3B8B70A}"/>
              </a:ext>
            </a:extLst>
          </p:cNvPr>
          <p:cNvSpPr txBox="1"/>
          <p:nvPr/>
        </p:nvSpPr>
        <p:spPr>
          <a:xfrm>
            <a:off x="1443789" y="1533314"/>
            <a:ext cx="39864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Max applied Load - 0.8*90g = 72g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34208958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CE8997-A46A-4A5A-8AD7-239D04F81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73" y="862213"/>
            <a:ext cx="10260933" cy="5808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E56815-1C35-4FA4-977F-700805D10BE7}"/>
              </a:ext>
            </a:extLst>
          </p:cNvPr>
          <p:cNvSpPr txBox="1"/>
          <p:nvPr/>
        </p:nvSpPr>
        <p:spPr>
          <a:xfrm>
            <a:off x="3469105" y="187712"/>
            <a:ext cx="525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Displacement magnitude [mm]</a:t>
            </a:r>
            <a:endParaRPr lang="he-IL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E96F64-25AD-45E6-902F-D13E1529044C}"/>
              </a:ext>
            </a:extLst>
          </p:cNvPr>
          <p:cNvSpPr txBox="1"/>
          <p:nvPr/>
        </p:nvSpPr>
        <p:spPr>
          <a:xfrm>
            <a:off x="681789" y="3366140"/>
            <a:ext cx="36335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Plates move together – No slip</a:t>
            </a:r>
            <a:endParaRPr lang="he-IL" sz="200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09479CB-3E92-4FD9-8CCE-3240804BD7E0}"/>
              </a:ext>
            </a:extLst>
          </p:cNvPr>
          <p:cNvSpPr/>
          <p:nvPr/>
        </p:nvSpPr>
        <p:spPr>
          <a:xfrm>
            <a:off x="2606842" y="1147011"/>
            <a:ext cx="529390" cy="20854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BD6EFA-1259-405F-A275-1BD0E6D0A635}"/>
              </a:ext>
            </a:extLst>
          </p:cNvPr>
          <p:cNvSpPr txBox="1"/>
          <p:nvPr/>
        </p:nvSpPr>
        <p:spPr>
          <a:xfrm>
            <a:off x="1143000" y="1355558"/>
            <a:ext cx="39864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Max applied Load - 0.8*90g = 72g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24303361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18A5AE-5DC7-4BC5-9C7C-18AAF1AE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75</a:t>
            </a:fld>
            <a:endParaRPr lang="he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1B75C5-8089-4985-9679-A075218AD5A5}"/>
              </a:ext>
            </a:extLst>
          </p:cNvPr>
          <p:cNvSpPr txBox="1"/>
          <p:nvPr/>
        </p:nvSpPr>
        <p:spPr>
          <a:xfrm>
            <a:off x="3785937" y="2470484"/>
            <a:ext cx="427522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dirty="0"/>
              <a:t>M18 Bolts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37267022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49E1D2-BD7B-4E4A-B885-47DA3F3D4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520" y="815885"/>
            <a:ext cx="3962960" cy="36032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1A2FA96-B053-4ABC-9E75-CE42F348C3BD}"/>
              </a:ext>
            </a:extLst>
          </p:cNvPr>
          <p:cNvSpPr/>
          <p:nvPr/>
        </p:nvSpPr>
        <p:spPr>
          <a:xfrm>
            <a:off x="7536096" y="2929997"/>
            <a:ext cx="353286" cy="1422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813BE14-DF8C-4AE4-A491-BCFA6934C98E}"/>
              </a:ext>
            </a:extLst>
          </p:cNvPr>
          <p:cNvSpPr/>
          <p:nvPr/>
        </p:nvSpPr>
        <p:spPr>
          <a:xfrm>
            <a:off x="4256494" y="2900809"/>
            <a:ext cx="263611" cy="179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6C63BB-58CD-498E-9420-3351B95FA7C3}"/>
              </a:ext>
            </a:extLst>
          </p:cNvPr>
          <p:cNvSpPr txBox="1"/>
          <p:nvPr/>
        </p:nvSpPr>
        <p:spPr>
          <a:xfrm>
            <a:off x="4243135" y="144379"/>
            <a:ext cx="37057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M18 Bolts</a:t>
            </a:r>
            <a:endParaRPr lang="he-IL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64C237-70D5-4DA0-99E5-AC00CEE25907}"/>
              </a:ext>
            </a:extLst>
          </p:cNvPr>
          <p:cNvSpPr txBox="1"/>
          <p:nvPr/>
        </p:nvSpPr>
        <p:spPr>
          <a:xfrm>
            <a:off x="4256494" y="4841740"/>
            <a:ext cx="3647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Preload = 15600 kg</a:t>
            </a:r>
          </a:p>
          <a:p>
            <a:pPr algn="ctr"/>
            <a:r>
              <a:rPr lang="en-US" dirty="0"/>
              <a:t>Friction force = 15600*0.4 = 6240 kg</a:t>
            </a:r>
          </a:p>
        </p:txBody>
      </p:sp>
    </p:spTree>
    <p:extLst>
      <p:ext uri="{BB962C8B-B14F-4D97-AF65-F5344CB8AC3E}">
        <p14:creationId xmlns:p14="http://schemas.microsoft.com/office/powerpoint/2010/main" val="8934201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01F615F-8516-40BE-B8A8-A78D030BA8E6}"/>
              </a:ext>
            </a:extLst>
          </p:cNvPr>
          <p:cNvCxnSpPr>
            <a:cxnSpLocks/>
          </p:cNvCxnSpPr>
          <p:nvPr/>
        </p:nvCxnSpPr>
        <p:spPr>
          <a:xfrm>
            <a:off x="8231606" y="5237748"/>
            <a:ext cx="54676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DD11D3-80B6-4BF9-86D5-9034E0AC9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742" y="2523294"/>
            <a:ext cx="6408821" cy="4189081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B0D78993-E5FA-4B77-8BCE-DE86CF71F422}"/>
              </a:ext>
            </a:extLst>
          </p:cNvPr>
          <p:cNvCxnSpPr>
            <a:cxnSpLocks/>
          </p:cNvCxnSpPr>
          <p:nvPr/>
        </p:nvCxnSpPr>
        <p:spPr>
          <a:xfrm>
            <a:off x="2461455" y="2115207"/>
            <a:ext cx="883324" cy="20856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43FFE51-FAF9-4FC3-B9CA-CF93C7BA59ED}"/>
              </a:ext>
            </a:extLst>
          </p:cNvPr>
          <p:cNvSpPr txBox="1"/>
          <p:nvPr/>
        </p:nvSpPr>
        <p:spPr>
          <a:xfrm>
            <a:off x="214554" y="441272"/>
            <a:ext cx="44938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1 Spring between outer plate to frame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82C9C0-2066-4D1F-A9DC-2AFDDAF8D435}"/>
              </a:ext>
            </a:extLst>
          </p:cNvPr>
          <p:cNvSpPr/>
          <p:nvPr/>
        </p:nvSpPr>
        <p:spPr>
          <a:xfrm>
            <a:off x="2889585" y="4200807"/>
            <a:ext cx="1202225" cy="199144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022541F6-AF50-4865-A66E-4682F2C5C0ED}"/>
              </a:ext>
            </a:extLst>
          </p:cNvPr>
          <p:cNvCxnSpPr>
            <a:cxnSpLocks/>
          </p:cNvCxnSpPr>
          <p:nvPr/>
        </p:nvCxnSpPr>
        <p:spPr>
          <a:xfrm flipH="1">
            <a:off x="6965750" y="2071772"/>
            <a:ext cx="1265856" cy="24572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336487-8755-4BE7-AFCF-1499A107930B}"/>
              </a:ext>
            </a:extLst>
          </p:cNvPr>
          <p:cNvSpPr txBox="1"/>
          <p:nvPr/>
        </p:nvSpPr>
        <p:spPr>
          <a:xfrm>
            <a:off x="6665494" y="441272"/>
            <a:ext cx="42591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2 Springs – 1 between each plate and frame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EFCA44-7929-4DBC-A09E-7A0C8BE5F44B}"/>
              </a:ext>
            </a:extLst>
          </p:cNvPr>
          <p:cNvSpPr txBox="1"/>
          <p:nvPr/>
        </p:nvSpPr>
        <p:spPr>
          <a:xfrm>
            <a:off x="747963" y="914878"/>
            <a:ext cx="3140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X friction force = </a:t>
            </a:r>
            <a:r>
              <a:rPr lang="en-US" dirty="0" err="1"/>
              <a:t>Fx</a:t>
            </a:r>
            <a:endParaRPr lang="en-US" dirty="0"/>
          </a:p>
          <a:p>
            <a:pPr algn="ctr"/>
            <a:r>
              <a:rPr lang="en-US" dirty="0"/>
              <a:t>Y friction force = </a:t>
            </a:r>
            <a:r>
              <a:rPr lang="en-US" dirty="0" err="1"/>
              <a:t>Fy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Fx</a:t>
            </a:r>
            <a:r>
              <a:rPr lang="en-US" baseline="30000" dirty="0"/>
              <a:t>2</a:t>
            </a:r>
            <a:r>
              <a:rPr lang="en-US" dirty="0"/>
              <a:t>+Fy</a:t>
            </a:r>
            <a:r>
              <a:rPr lang="en-US" baseline="30000" dirty="0"/>
              <a:t>2</a:t>
            </a:r>
            <a:r>
              <a:rPr lang="en-US" dirty="0"/>
              <a:t>=6240</a:t>
            </a:r>
            <a:r>
              <a:rPr lang="en-US" baseline="300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AA971A-3AFF-4058-A202-9B45DD7AD945}"/>
              </a:ext>
            </a:extLst>
          </p:cNvPr>
          <p:cNvSpPr txBox="1"/>
          <p:nvPr/>
        </p:nvSpPr>
        <p:spPr>
          <a:xfrm>
            <a:off x="6949707" y="871443"/>
            <a:ext cx="3140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X friction force = </a:t>
            </a:r>
            <a:r>
              <a:rPr lang="en-US" dirty="0" err="1"/>
              <a:t>Fx</a:t>
            </a:r>
            <a:endParaRPr lang="en-US" dirty="0"/>
          </a:p>
          <a:p>
            <a:pPr algn="ctr"/>
            <a:r>
              <a:rPr lang="en-US" dirty="0"/>
              <a:t>Y friction force = </a:t>
            </a:r>
            <a:r>
              <a:rPr lang="en-US" dirty="0" err="1"/>
              <a:t>Fy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Fx</a:t>
            </a:r>
            <a:r>
              <a:rPr lang="en-US" baseline="30000" dirty="0"/>
              <a:t>2</a:t>
            </a:r>
            <a:r>
              <a:rPr lang="en-US" dirty="0"/>
              <a:t>+Fy</a:t>
            </a:r>
            <a:r>
              <a:rPr lang="en-US" baseline="30000" dirty="0"/>
              <a:t>2</a:t>
            </a:r>
            <a:r>
              <a:rPr lang="en-US" dirty="0"/>
              <a:t>=6240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681959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FF128C-82E3-43EF-B6CD-30EFA2443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66" y="903151"/>
            <a:ext cx="10163067" cy="5767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BBBD33-454B-4668-8BA4-D5EEB2215B72}"/>
              </a:ext>
            </a:extLst>
          </p:cNvPr>
          <p:cNvSpPr txBox="1"/>
          <p:nvPr/>
        </p:nvSpPr>
        <p:spPr>
          <a:xfrm>
            <a:off x="3469105" y="187712"/>
            <a:ext cx="525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Force VS Displacement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40944869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0FAA3A-1426-44FD-A753-1509DC6D7B9F}"/>
              </a:ext>
            </a:extLst>
          </p:cNvPr>
          <p:cNvSpPr txBox="1"/>
          <p:nvPr/>
        </p:nvSpPr>
        <p:spPr>
          <a:xfrm>
            <a:off x="3785937" y="2470484"/>
            <a:ext cx="427522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dirty="0"/>
              <a:t>60g Load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215400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CDE366-2094-4D9D-9D3A-353F75708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02" y="1331872"/>
            <a:ext cx="9120703" cy="4827271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8</a:t>
            </a:fld>
            <a:endParaRPr lang="he-IL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60500" y="0"/>
            <a:ext cx="89662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normAutofit/>
          </a:bodyPr>
          <a:lstStyle>
            <a:lvl1pPr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latin typeface="+mn-lt"/>
              </a:rPr>
              <a:t>Load Cases</a:t>
            </a:r>
            <a:endParaRPr lang="he-IL" sz="4800" dirty="0">
              <a:latin typeface="+mn-lt"/>
            </a:endParaRPr>
          </a:p>
        </p:txBody>
      </p:sp>
      <p:pic>
        <p:nvPicPr>
          <p:cNvPr id="6" name="Picture 2" descr="MSI">
            <a:extLst>
              <a:ext uri="{FF2B5EF4-FFF2-40B4-BE49-F238E27FC236}">
                <a16:creationId xmlns:a16="http://schemas.microsoft.com/office/drawing/2014/main" xmlns="" id="{EE1601F3-8E54-443D-887A-8104FAF8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960" y="1084545"/>
            <a:ext cx="8542639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Nonlinear analysis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Longitude (X axis) : -60g acting on all parts  </a:t>
            </a:r>
          </a:p>
          <a:p>
            <a:pPr lvl="1">
              <a:lnSpc>
                <a:spcPct val="200000"/>
              </a:lnSpc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5B38F0-B264-4F1E-BE9D-5ABEA65F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551" y="2958493"/>
            <a:ext cx="1076325" cy="93345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84F8F038-E504-4298-917E-E141DE7C2F7E}"/>
              </a:ext>
            </a:extLst>
          </p:cNvPr>
          <p:cNvSpPr/>
          <p:nvPr/>
        </p:nvSpPr>
        <p:spPr>
          <a:xfrm rot="10800000">
            <a:off x="9253913" y="2324681"/>
            <a:ext cx="1507524" cy="43660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C57170-500D-4C1C-A597-36B300B74984}"/>
              </a:ext>
            </a:extLst>
          </p:cNvPr>
          <p:cNvSpPr txBox="1"/>
          <p:nvPr/>
        </p:nvSpPr>
        <p:spPr>
          <a:xfrm>
            <a:off x="10023564" y="1980480"/>
            <a:ext cx="8062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60g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5683110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29EF6B-6BCB-4681-89CF-F09D11C90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69" y="887989"/>
            <a:ext cx="10405312" cy="5889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3612BD-FD9F-4A1A-B5D0-80E220E6C457}"/>
              </a:ext>
            </a:extLst>
          </p:cNvPr>
          <p:cNvSpPr txBox="1"/>
          <p:nvPr/>
        </p:nvSpPr>
        <p:spPr>
          <a:xfrm>
            <a:off x="4243135" y="144379"/>
            <a:ext cx="370572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friction force [kg]</a:t>
            </a:r>
          </a:p>
          <a:p>
            <a:pPr algn="ctr"/>
            <a:r>
              <a:rPr lang="en-US" sz="2800" b="1" dirty="0"/>
              <a:t>Inner Plate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14004484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A39899-74B1-43F9-8BDF-9A5CBEE36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33" y="917578"/>
            <a:ext cx="10260933" cy="5808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3612BD-FD9F-4A1A-B5D0-80E220E6C457}"/>
              </a:ext>
            </a:extLst>
          </p:cNvPr>
          <p:cNvSpPr txBox="1"/>
          <p:nvPr/>
        </p:nvSpPr>
        <p:spPr>
          <a:xfrm>
            <a:off x="4243135" y="144379"/>
            <a:ext cx="370572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friction force [kg]</a:t>
            </a:r>
          </a:p>
          <a:p>
            <a:pPr algn="ctr"/>
            <a:r>
              <a:rPr lang="en-US" sz="2800" b="1" dirty="0"/>
              <a:t>Inner Plate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41738278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983FFC-D762-46B6-8507-59BC155B5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55" y="900552"/>
            <a:ext cx="10397290" cy="5885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E46E9-A8E3-4614-B578-5BFB9D9F4A54}"/>
              </a:ext>
            </a:extLst>
          </p:cNvPr>
          <p:cNvSpPr txBox="1"/>
          <p:nvPr/>
        </p:nvSpPr>
        <p:spPr>
          <a:xfrm>
            <a:off x="4459705" y="192505"/>
            <a:ext cx="327259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axial forces [kg]</a:t>
            </a:r>
          </a:p>
          <a:p>
            <a:pPr algn="ctr"/>
            <a:r>
              <a:rPr lang="en-US" sz="2800" b="1" dirty="0"/>
              <a:t>Outer Plate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1667115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AE46BD-E1CA-428B-9845-3ED842B78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93" y="881730"/>
            <a:ext cx="10345520" cy="58559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E46E9-A8E3-4614-B578-5BFB9D9F4A54}"/>
              </a:ext>
            </a:extLst>
          </p:cNvPr>
          <p:cNvSpPr txBox="1"/>
          <p:nvPr/>
        </p:nvSpPr>
        <p:spPr>
          <a:xfrm>
            <a:off x="4459705" y="192505"/>
            <a:ext cx="327259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axial forces [kg]</a:t>
            </a:r>
          </a:p>
          <a:p>
            <a:pPr algn="ctr"/>
            <a:r>
              <a:rPr lang="en-US" sz="2800" b="1" dirty="0"/>
              <a:t>Outer Plate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1352287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ECA2AF-F441-4595-AAF5-A475C0A2F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72" y="710932"/>
            <a:ext cx="10750217" cy="6085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E56815-1C35-4FA4-977F-700805D10BE7}"/>
              </a:ext>
            </a:extLst>
          </p:cNvPr>
          <p:cNvSpPr txBox="1"/>
          <p:nvPr/>
        </p:nvSpPr>
        <p:spPr>
          <a:xfrm>
            <a:off x="3469105" y="187712"/>
            <a:ext cx="525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Displacement magnitude [mm]</a:t>
            </a:r>
            <a:endParaRPr lang="he-IL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E96F64-25AD-45E6-902F-D13E1529044C}"/>
              </a:ext>
            </a:extLst>
          </p:cNvPr>
          <p:cNvSpPr txBox="1"/>
          <p:nvPr/>
        </p:nvSpPr>
        <p:spPr>
          <a:xfrm>
            <a:off x="433136" y="2381760"/>
            <a:ext cx="36335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Plates move together – No slip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2402147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0FAA3A-1426-44FD-A753-1509DC6D7B9F}"/>
              </a:ext>
            </a:extLst>
          </p:cNvPr>
          <p:cNvSpPr txBox="1"/>
          <p:nvPr/>
        </p:nvSpPr>
        <p:spPr>
          <a:xfrm>
            <a:off x="3785937" y="2470484"/>
            <a:ext cx="427522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dirty="0"/>
              <a:t>90g Load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27710228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8421F5-445B-4169-848F-26B1882BF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657" y="1102497"/>
            <a:ext cx="9988217" cy="5653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3612BD-FD9F-4A1A-B5D0-80E220E6C457}"/>
              </a:ext>
            </a:extLst>
          </p:cNvPr>
          <p:cNvSpPr txBox="1"/>
          <p:nvPr/>
        </p:nvSpPr>
        <p:spPr>
          <a:xfrm>
            <a:off x="4243135" y="144379"/>
            <a:ext cx="370572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friction force [kg]</a:t>
            </a:r>
          </a:p>
          <a:p>
            <a:pPr algn="ctr"/>
            <a:r>
              <a:rPr lang="en-US" sz="2800" b="1" dirty="0"/>
              <a:t>Inner Plate</a:t>
            </a:r>
            <a:endParaRPr lang="he-IL" sz="28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AD5B0ED-20C2-48E1-9164-5BCE65C336BD}"/>
              </a:ext>
            </a:extLst>
          </p:cNvPr>
          <p:cNvSpPr/>
          <p:nvPr/>
        </p:nvSpPr>
        <p:spPr>
          <a:xfrm>
            <a:off x="3128210" y="1513177"/>
            <a:ext cx="609600" cy="20854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36416A-3934-439C-B85A-4F0944166AFC}"/>
              </a:ext>
            </a:extLst>
          </p:cNvPr>
          <p:cNvSpPr txBox="1"/>
          <p:nvPr/>
        </p:nvSpPr>
        <p:spPr>
          <a:xfrm>
            <a:off x="1548063" y="1721724"/>
            <a:ext cx="39864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Max applied Load - 1*90g = 90g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2873957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F64912-D41B-49EC-A4E7-84AFAC495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37" y="987270"/>
            <a:ext cx="10116554" cy="5726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3612BD-FD9F-4A1A-B5D0-80E220E6C457}"/>
              </a:ext>
            </a:extLst>
          </p:cNvPr>
          <p:cNvSpPr txBox="1"/>
          <p:nvPr/>
        </p:nvSpPr>
        <p:spPr>
          <a:xfrm>
            <a:off x="4243135" y="144379"/>
            <a:ext cx="370572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friction force [kg]</a:t>
            </a:r>
          </a:p>
          <a:p>
            <a:pPr algn="ctr"/>
            <a:r>
              <a:rPr lang="en-US" sz="2800" b="1" dirty="0"/>
              <a:t>Inner Plate</a:t>
            </a:r>
            <a:endParaRPr lang="he-IL" sz="28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E14F9D9-23BF-45BA-B76D-E67D9F078EC3}"/>
              </a:ext>
            </a:extLst>
          </p:cNvPr>
          <p:cNvSpPr/>
          <p:nvPr/>
        </p:nvSpPr>
        <p:spPr>
          <a:xfrm>
            <a:off x="2687053" y="1385566"/>
            <a:ext cx="609600" cy="20854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6421F6-C68C-493A-A0D0-51C7B6746717}"/>
              </a:ext>
            </a:extLst>
          </p:cNvPr>
          <p:cNvSpPr txBox="1"/>
          <p:nvPr/>
        </p:nvSpPr>
        <p:spPr>
          <a:xfrm>
            <a:off x="1303421" y="1616099"/>
            <a:ext cx="39864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Max applied Load - 1*90g = 90g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38664438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67D289-C5B7-46CD-9605-CDB2BE9AE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55" y="845124"/>
            <a:ext cx="10424362" cy="5900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E46E9-A8E3-4614-B578-5BFB9D9F4A54}"/>
              </a:ext>
            </a:extLst>
          </p:cNvPr>
          <p:cNvSpPr txBox="1"/>
          <p:nvPr/>
        </p:nvSpPr>
        <p:spPr>
          <a:xfrm>
            <a:off x="4459705" y="192505"/>
            <a:ext cx="327259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axial forces [kg]</a:t>
            </a:r>
          </a:p>
          <a:p>
            <a:pPr algn="ctr"/>
            <a:r>
              <a:rPr lang="en-US" sz="2800" b="1" dirty="0"/>
              <a:t>Outer Plate</a:t>
            </a:r>
            <a:endParaRPr lang="he-IL" sz="28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60624F1-BD8F-40F0-9698-111131288041}"/>
              </a:ext>
            </a:extLst>
          </p:cNvPr>
          <p:cNvSpPr/>
          <p:nvPr/>
        </p:nvSpPr>
        <p:spPr>
          <a:xfrm>
            <a:off x="2630905" y="1260569"/>
            <a:ext cx="641684" cy="22927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B213A3-455F-4E04-93AE-7046A12CC145}"/>
              </a:ext>
            </a:extLst>
          </p:cNvPr>
          <p:cNvSpPr txBox="1"/>
          <p:nvPr/>
        </p:nvSpPr>
        <p:spPr>
          <a:xfrm>
            <a:off x="1443789" y="1489840"/>
            <a:ext cx="39864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Max applied Load - 1*90g = 90g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22593395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3BC781-0843-42C3-A979-69C0E3C0F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57" y="890337"/>
            <a:ext cx="10372823" cy="58714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E46E9-A8E3-4614-B578-5BFB9D9F4A54}"/>
              </a:ext>
            </a:extLst>
          </p:cNvPr>
          <p:cNvSpPr txBox="1"/>
          <p:nvPr/>
        </p:nvSpPr>
        <p:spPr>
          <a:xfrm>
            <a:off x="4459705" y="192505"/>
            <a:ext cx="327259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Bolt axial forces [kg]</a:t>
            </a:r>
          </a:p>
          <a:p>
            <a:pPr algn="ctr"/>
            <a:r>
              <a:rPr lang="en-US" sz="2800" b="1" dirty="0"/>
              <a:t>Outer Plate</a:t>
            </a:r>
            <a:endParaRPr lang="he-IL" sz="28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1D7239F-B0BE-473B-A7EC-6BDBCE8B7E2B}"/>
              </a:ext>
            </a:extLst>
          </p:cNvPr>
          <p:cNvSpPr/>
          <p:nvPr/>
        </p:nvSpPr>
        <p:spPr>
          <a:xfrm>
            <a:off x="2767263" y="1324767"/>
            <a:ext cx="609600" cy="20854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0DD2D66-73B2-40DE-BFDE-9CC5A3B8B70A}"/>
              </a:ext>
            </a:extLst>
          </p:cNvPr>
          <p:cNvSpPr txBox="1"/>
          <p:nvPr/>
        </p:nvSpPr>
        <p:spPr>
          <a:xfrm>
            <a:off x="1443789" y="1533314"/>
            <a:ext cx="39864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Max applied Load - 1*90g = 90g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368220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D5B539-A465-411E-A538-E74C9206B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89" y="842963"/>
            <a:ext cx="10585622" cy="58003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460500" y="0"/>
            <a:ext cx="8966200" cy="842963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+mn-lt"/>
              </a:rPr>
              <a:t>Boundary conditions</a:t>
            </a:r>
            <a:endParaRPr lang="he-IL" sz="4800" dirty="0">
              <a:latin typeface="+mn-lt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341918" y="5345253"/>
            <a:ext cx="36721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/>
              <a:t>Wheels area fix in vertical Y direction</a:t>
            </a:r>
            <a:endParaRPr lang="he-IL" dirty="0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2273643" y="3562274"/>
            <a:ext cx="3035205" cy="17597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763C77E-102B-4DF0-8686-817D9AAA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8CD4-2857-46BC-8D18-EE4132964F06}" type="slidenum">
              <a:rPr lang="he-IL" smtClean="0"/>
              <a:pPr>
                <a:defRPr/>
              </a:pPr>
              <a:t>9</a:t>
            </a:fld>
            <a:endParaRPr lang="he-IL"/>
          </a:p>
        </p:txBody>
      </p:sp>
      <p:pic>
        <p:nvPicPr>
          <p:cNvPr id="7" name="Picture 2" descr="MSI">
            <a:extLst>
              <a:ext uri="{FF2B5EF4-FFF2-40B4-BE49-F238E27FC236}">
                <a16:creationId xmlns:a16="http://schemas.microsoft.com/office/drawing/2014/main" xmlns="" id="{EE1601F3-8E54-443D-887A-8104FAF8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97" y="74972"/>
            <a:ext cx="2116737" cy="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7EEBE7D-9800-4A4E-9E36-BD683028CBC7}"/>
              </a:ext>
            </a:extLst>
          </p:cNvPr>
          <p:cNvCxnSpPr>
            <a:cxnSpLocks/>
          </p:cNvCxnSpPr>
          <p:nvPr/>
        </p:nvCxnSpPr>
        <p:spPr>
          <a:xfrm flipV="1">
            <a:off x="5308847" y="4959178"/>
            <a:ext cx="2994894" cy="386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2A6F0CF8-2008-4D4F-A5E1-357B3E8B0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676" y="1264722"/>
            <a:ext cx="36721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/>
              <a:t>Front area fix in longitude X direction</a:t>
            </a:r>
            <a:endParaRPr lang="he-IL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0CB93240-5A74-49E9-98D5-F871C95D5098}"/>
              </a:ext>
            </a:extLst>
          </p:cNvPr>
          <p:cNvCxnSpPr>
            <a:cxnSpLocks/>
          </p:cNvCxnSpPr>
          <p:nvPr/>
        </p:nvCxnSpPr>
        <p:spPr>
          <a:xfrm flipH="1">
            <a:off x="897924" y="1629388"/>
            <a:ext cx="1853515" cy="907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xmlns="" id="{3896F471-4090-412E-8680-51F6F4292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250" y="1352887"/>
            <a:ext cx="36721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/>
              <a:t>Symmetry B.C (Half Model)</a:t>
            </a:r>
            <a:endParaRPr lang="he-IL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9207D82-9B6A-458F-86CC-E988A7DE46F8}"/>
              </a:ext>
            </a:extLst>
          </p:cNvPr>
          <p:cNvCxnSpPr>
            <a:cxnSpLocks/>
          </p:cNvCxnSpPr>
          <p:nvPr/>
        </p:nvCxnSpPr>
        <p:spPr>
          <a:xfrm>
            <a:off x="9102811" y="1739725"/>
            <a:ext cx="527221" cy="14317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19736A0-4454-42EC-9D61-3E2A0E32B17B}"/>
              </a:ext>
            </a:extLst>
          </p:cNvPr>
          <p:cNvCxnSpPr>
            <a:cxnSpLocks/>
          </p:cNvCxnSpPr>
          <p:nvPr/>
        </p:nvCxnSpPr>
        <p:spPr>
          <a:xfrm flipH="1">
            <a:off x="8526163" y="1739725"/>
            <a:ext cx="576648" cy="4924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982301-2940-4E90-B1EA-DC4BD41FC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31" y="710932"/>
            <a:ext cx="10621880" cy="6012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E56815-1C35-4FA4-977F-700805D10BE7}"/>
              </a:ext>
            </a:extLst>
          </p:cNvPr>
          <p:cNvSpPr txBox="1"/>
          <p:nvPr/>
        </p:nvSpPr>
        <p:spPr>
          <a:xfrm>
            <a:off x="3469105" y="187712"/>
            <a:ext cx="525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Displacement magnitude [mm]</a:t>
            </a:r>
            <a:endParaRPr lang="he-IL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E96F64-25AD-45E6-902F-D13E1529044C}"/>
              </a:ext>
            </a:extLst>
          </p:cNvPr>
          <p:cNvSpPr txBox="1"/>
          <p:nvPr/>
        </p:nvSpPr>
        <p:spPr>
          <a:xfrm>
            <a:off x="681789" y="3366140"/>
            <a:ext cx="36335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Plates move together – No slip</a:t>
            </a:r>
            <a:endParaRPr lang="he-IL" sz="200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09479CB-3E92-4FD9-8CCE-3240804BD7E0}"/>
              </a:ext>
            </a:extLst>
          </p:cNvPr>
          <p:cNvSpPr/>
          <p:nvPr/>
        </p:nvSpPr>
        <p:spPr>
          <a:xfrm>
            <a:off x="2414337" y="1058780"/>
            <a:ext cx="529390" cy="20854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BD6EFA-1259-405F-A275-1BD0E6D0A635}"/>
              </a:ext>
            </a:extLst>
          </p:cNvPr>
          <p:cNvSpPr txBox="1"/>
          <p:nvPr/>
        </p:nvSpPr>
        <p:spPr>
          <a:xfrm>
            <a:off x="1143000" y="1355558"/>
            <a:ext cx="39864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Max applied Load - 1*90g = 90g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7806133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640CF4-CBE6-4043-9CE2-E6E9925F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B502-DA78-40B1-BC3E-D7122EEFA001}" type="slidenum">
              <a:rPr lang="he-IL" smtClean="0"/>
              <a:pPr>
                <a:defRPr/>
              </a:pPr>
              <a:t>91</a:t>
            </a:fld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0E9166-E802-466B-BA11-8ACFFF086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276" y="1587871"/>
            <a:ext cx="7224584" cy="4130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57ADC4-4995-4D3D-B565-F71616E62835}"/>
              </a:ext>
            </a:extLst>
          </p:cNvPr>
          <p:cNvSpPr txBox="1"/>
          <p:nvPr/>
        </p:nvSpPr>
        <p:spPr>
          <a:xfrm>
            <a:off x="3469105" y="187712"/>
            <a:ext cx="525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Pin angle [deg]</a:t>
            </a:r>
            <a:endParaRPr lang="he-IL" sz="28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5A27B1F-7F23-4F82-9DF2-6C80350378BD}"/>
              </a:ext>
            </a:extLst>
          </p:cNvPr>
          <p:cNvCxnSpPr/>
          <p:nvPr/>
        </p:nvCxnSpPr>
        <p:spPr>
          <a:xfrm>
            <a:off x="8722895" y="4069492"/>
            <a:ext cx="0" cy="146633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E150CC-84F5-49AA-9471-8D08C1D6D097}"/>
              </a:ext>
            </a:extLst>
          </p:cNvPr>
          <p:cNvSpPr txBox="1"/>
          <p:nvPr/>
        </p:nvSpPr>
        <p:spPr>
          <a:xfrm>
            <a:off x="7973251" y="4631037"/>
            <a:ext cx="881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80mm</a:t>
            </a:r>
            <a:endParaRPr lang="he-IL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4375D856-1D20-443C-A60F-CD13FF3D037B}"/>
              </a:ext>
            </a:extLst>
          </p:cNvPr>
          <p:cNvCxnSpPr/>
          <p:nvPr/>
        </p:nvCxnSpPr>
        <p:spPr>
          <a:xfrm>
            <a:off x="8722895" y="5535827"/>
            <a:ext cx="4407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7F93634-C4A9-49DF-A796-E5B2EB3FC5B4}"/>
              </a:ext>
            </a:extLst>
          </p:cNvPr>
          <p:cNvCxnSpPr/>
          <p:nvPr/>
        </p:nvCxnSpPr>
        <p:spPr>
          <a:xfrm>
            <a:off x="8722895" y="4069492"/>
            <a:ext cx="440724" cy="146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9A09C5-CEBE-4D07-A7CE-96C35785978E}"/>
              </a:ext>
            </a:extLst>
          </p:cNvPr>
          <p:cNvSpPr txBox="1"/>
          <p:nvPr/>
        </p:nvSpPr>
        <p:spPr>
          <a:xfrm>
            <a:off x="1037968" y="1433384"/>
            <a:ext cx="22489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Tan(0.0278) = X/80 </a:t>
            </a:r>
            <a:endParaRPr lang="he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0EA881-E221-4893-B091-4D2D7A4679CB}"/>
              </a:ext>
            </a:extLst>
          </p:cNvPr>
          <p:cNvSpPr txBox="1"/>
          <p:nvPr/>
        </p:nvSpPr>
        <p:spPr>
          <a:xfrm>
            <a:off x="8722895" y="5523045"/>
            <a:ext cx="4407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X</a:t>
            </a:r>
            <a:endParaRPr lang="he-IL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068E277-3F36-4CAF-B7A7-B705CF67E207}"/>
              </a:ext>
            </a:extLst>
          </p:cNvPr>
          <p:cNvCxnSpPr/>
          <p:nvPr/>
        </p:nvCxnSpPr>
        <p:spPr>
          <a:xfrm>
            <a:off x="955589" y="2018270"/>
            <a:ext cx="3789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BF320DF-A4E7-4251-AA8A-DDD222052A42}"/>
              </a:ext>
            </a:extLst>
          </p:cNvPr>
          <p:cNvSpPr txBox="1"/>
          <p:nvPr/>
        </p:nvSpPr>
        <p:spPr>
          <a:xfrm>
            <a:off x="1334530" y="1843905"/>
            <a:ext cx="22489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X = 0.039mm</a:t>
            </a:r>
            <a:endParaRPr lang="he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16459B7-CC07-4A1B-AC49-2F76C3A590B9}"/>
              </a:ext>
            </a:extLst>
          </p:cNvPr>
          <p:cNvSpPr txBox="1"/>
          <p:nvPr/>
        </p:nvSpPr>
        <p:spPr>
          <a:xfrm>
            <a:off x="424249" y="2459323"/>
            <a:ext cx="35711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There is space of 0.1mm , so there will not be any moment on the Pin.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43544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22456</TotalTime>
  <Words>1830</Words>
  <Application>Microsoft Office PowerPoint</Application>
  <PresentationFormat>מסך רחב</PresentationFormat>
  <Paragraphs>492</Paragraphs>
  <Slides>91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91</vt:i4>
      </vt:variant>
    </vt:vector>
  </HeadingPairs>
  <TitlesOfParts>
    <vt:vector size="97" baseType="lpstr">
      <vt:lpstr>Arial</vt:lpstr>
      <vt:lpstr>Calibri</vt:lpstr>
      <vt:lpstr>Calibri Light</vt:lpstr>
      <vt:lpstr>Cambria Math</vt:lpstr>
      <vt:lpstr>Times New Roman</vt:lpstr>
      <vt:lpstr>Office Theme</vt:lpstr>
      <vt:lpstr>Track Structural Analysis Rigid Frame</vt:lpstr>
      <vt:lpstr>F.E model</vt:lpstr>
      <vt:lpstr>F.E model – Mass Distribution</vt:lpstr>
      <vt:lpstr>F.E model – Connections</vt:lpstr>
      <vt:lpstr>Material distribution</vt:lpstr>
      <vt:lpstr>Thickness distribution [mm]</vt:lpstr>
      <vt:lpstr>mechanical properties</vt:lpstr>
      <vt:lpstr>מצגת של PowerPoint</vt:lpstr>
      <vt:lpstr>Boundary conditions</vt:lpstr>
      <vt:lpstr>Nonlinear Static acceleration 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496</cp:revision>
  <dcterms:created xsi:type="dcterms:W3CDTF">2013-12-05T06:17:50Z</dcterms:created>
  <dcterms:modified xsi:type="dcterms:W3CDTF">2021-06-09T18:41:51Z</dcterms:modified>
</cp:coreProperties>
</file>