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570" r:id="rId2"/>
    <p:sldId id="592" r:id="rId3"/>
    <p:sldId id="593" r:id="rId4"/>
    <p:sldId id="600" r:id="rId5"/>
    <p:sldId id="601" r:id="rId6"/>
  </p:sldIdLst>
  <p:sldSz cx="12192000" cy="6858000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7CF2251-D53A-4344-9794-69B1F21F3980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E073725-B218-4F78-B539-02BE91DF62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48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CA15-FEFA-4DF8-86B5-2A1B4898B002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8CD4-2857-46BC-8D18-EE4132964F0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845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D638D-EBD9-4BE8-A9E1-EDBAB33084AA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47D8F-439B-4ECC-B217-34E3FFC7AE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99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23AEA-FB88-43D6-AC3F-D910B2278C98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E4D0-3DEF-4B63-ACC5-EA68E377988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203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49B6-59A8-4400-B970-A5E983AC9DA4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4B502-DA78-40B1-BC3E-D7122EEFA00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48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A2EB-68EA-43E3-B39C-9B2F92577EF4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332B8-EEB5-4BCC-A87B-7BAE715C9CE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514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E5238-1D7A-4523-B053-DF290D86ECBB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4E44-F19B-4779-9813-95945BF5C28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706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4258D-FB51-47E9-9833-69936C872444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3AF59-9079-4DDF-AA06-75693CEB2B4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71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D11BF-951E-4365-85D1-2D1F1A218FBD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C2F5-7E77-41DD-ABDE-53150DB569D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31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177E-7F8B-4C15-8743-AD00718BB310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4B81-B433-426F-8E32-E27537DC5D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122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58F1-4632-42F6-BD4B-714862B95D7E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99343-D1C6-475D-9915-ECBCC9C70AD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61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09880-3118-4A1D-8177-A087A4C8D32B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B6353-7AC4-403C-A96B-FF6B9A49814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648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849846-6211-4B1F-8D82-5062C89C1C08}" type="datetime8">
              <a:rPr lang="he-IL" smtClean="0"/>
              <a:t>22 פברואר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119906-C688-4C49-9398-5419938D695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rtl="1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2pPr>
      <a:lvl3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3pPr>
      <a:lvl4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4pPr>
      <a:lvl5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5pPr>
      <a:lvl6pPr marL="4572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6pPr>
      <a:lvl7pPr marL="9144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7pPr>
      <a:lvl8pPr marL="13716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8pPr>
      <a:lvl9pPr marL="18288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9pPr>
    </p:titleStyle>
    <p:bodyStyle>
      <a:lvl1pPr marL="228600" indent="-228600" algn="r" rtl="1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6DD6F78-F33D-4B38-984B-BB63F496D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962" y="1109539"/>
            <a:ext cx="9965797" cy="5460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cs typeface="Times New Roman" panose="02020603050405020304" pitchFamily="18" charset="0"/>
              </a:rPr>
              <a:t>60g Longitude -X</a:t>
            </a:r>
            <a:endParaRPr lang="en-US" sz="4000" dirty="0"/>
          </a:p>
          <a:p>
            <a:pPr algn="ctr"/>
            <a:r>
              <a:rPr lang="en-US" sz="4000" dirty="0"/>
              <a:t>Bolt Forces [</a:t>
            </a:r>
            <a:r>
              <a:rPr lang="en-US" sz="4000" dirty="0" err="1"/>
              <a:t>Kgf</a:t>
            </a:r>
            <a:r>
              <a:rPr lang="en-US" sz="4000" dirty="0"/>
              <a:t>]</a:t>
            </a:r>
            <a:endParaRPr lang="he-IL" sz="4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23CEE82-1CB5-437D-8DEE-BB247535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88CD4-2857-46BC-8D18-EE4132964F0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  <p:pic>
        <p:nvPicPr>
          <p:cNvPr id="5" name="Picture 2" descr="MSI">
            <a:extLst>
              <a:ext uri="{FF2B5EF4-FFF2-40B4-BE49-F238E27FC236}">
                <a16:creationId xmlns:a16="http://schemas.microsoft.com/office/drawing/2014/main" xmlns="" id="{C107E182-5FAC-409E-86AB-6CBC461DF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797" y="74972"/>
            <a:ext cx="2116737" cy="52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62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CE466BA-9CF7-401E-AFFB-767D4AA2F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832" y="1347507"/>
            <a:ext cx="8686336" cy="54172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cs typeface="Times New Roman" panose="02020603050405020304" pitchFamily="18" charset="0"/>
              </a:rPr>
              <a:t>60g Longitude -X</a:t>
            </a:r>
            <a:endParaRPr lang="en-US" sz="4000" dirty="0"/>
          </a:p>
          <a:p>
            <a:pPr algn="ctr"/>
            <a:r>
              <a:rPr lang="en-US" sz="4000" dirty="0"/>
              <a:t>Bolt Forces [</a:t>
            </a:r>
            <a:r>
              <a:rPr lang="en-US" sz="4000" dirty="0" err="1"/>
              <a:t>Kgf</a:t>
            </a:r>
            <a:r>
              <a:rPr lang="en-US" sz="4000" dirty="0"/>
              <a:t>]</a:t>
            </a:r>
            <a:endParaRPr lang="he-IL" sz="4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23CEE82-1CB5-437D-8DEE-BB247535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88CD4-2857-46BC-8D18-EE4132964F06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  <p:pic>
        <p:nvPicPr>
          <p:cNvPr id="5" name="Picture 2" descr="MSI">
            <a:extLst>
              <a:ext uri="{FF2B5EF4-FFF2-40B4-BE49-F238E27FC236}">
                <a16:creationId xmlns:a16="http://schemas.microsoft.com/office/drawing/2014/main" xmlns="" id="{C107E182-5FAC-409E-86AB-6CBC461DF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797" y="74972"/>
            <a:ext cx="2116737" cy="52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64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EEE193D-4E26-4169-B1CB-4A25E1569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708" y="1240148"/>
            <a:ext cx="8470583" cy="54813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cs typeface="Times New Roman" panose="02020603050405020304" pitchFamily="18" charset="0"/>
              </a:rPr>
              <a:t>60g Longitude -X</a:t>
            </a:r>
            <a:endParaRPr lang="en-US" sz="4000" dirty="0"/>
          </a:p>
          <a:p>
            <a:pPr algn="ctr"/>
            <a:r>
              <a:rPr lang="en-US" sz="4000" dirty="0"/>
              <a:t>Bolt Forces [</a:t>
            </a:r>
            <a:r>
              <a:rPr lang="en-US" sz="4000" dirty="0" err="1"/>
              <a:t>Kgf</a:t>
            </a:r>
            <a:r>
              <a:rPr lang="en-US" sz="4000" dirty="0"/>
              <a:t>]</a:t>
            </a:r>
            <a:endParaRPr lang="he-IL" sz="4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23CEE82-1CB5-437D-8DEE-BB247535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88CD4-2857-46BC-8D18-EE4132964F06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pic>
        <p:nvPicPr>
          <p:cNvPr id="5" name="Picture 2" descr="MSI">
            <a:extLst>
              <a:ext uri="{FF2B5EF4-FFF2-40B4-BE49-F238E27FC236}">
                <a16:creationId xmlns:a16="http://schemas.microsoft.com/office/drawing/2014/main" xmlns="" id="{C107E182-5FAC-409E-86AB-6CBC461DF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797" y="74972"/>
            <a:ext cx="2116737" cy="52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44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C2C2EE3-BD32-4399-A997-642A5C23C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174" y="737721"/>
            <a:ext cx="4191000" cy="26912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EEA42B5-8B79-4AD9-AE56-B9C9091684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35"/>
          <a:stretch/>
        </p:blipFill>
        <p:spPr>
          <a:xfrm>
            <a:off x="5610527" y="3159538"/>
            <a:ext cx="6096001" cy="341174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2B896E9-813B-467F-BC5A-E5AD2F685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4B502-DA78-40B1-BC3E-D7122EEFA001}" type="slidenum">
              <a:rPr lang="he-IL" smtClean="0"/>
              <a:pPr>
                <a:defRPr/>
              </a:pPr>
              <a:t>4</a:t>
            </a:fld>
            <a:endParaRPr lang="he-I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F49F20-E1DC-4DC1-A684-0CAD9344AD69}"/>
              </a:ext>
            </a:extLst>
          </p:cNvPr>
          <p:cNvSpPr txBox="1"/>
          <p:nvPr/>
        </p:nvSpPr>
        <p:spPr>
          <a:xfrm>
            <a:off x="1841679" y="128815"/>
            <a:ext cx="75608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cs typeface="Times New Roman" panose="02020603050405020304" pitchFamily="18" charset="0"/>
              </a:rPr>
              <a:t>Bolts </a:t>
            </a:r>
            <a:r>
              <a:rPr lang="en-US" sz="4000" dirty="0" smtClean="0">
                <a:cs typeface="Times New Roman" panose="02020603050405020304" pitchFamily="18" charset="0"/>
              </a:rPr>
              <a:t>Calculation – For 12.9 Bolts</a:t>
            </a:r>
            <a:endParaRPr lang="he-IL" sz="4000" dirty="0"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4E60822-FF72-4D8D-8459-13511CF3C346}"/>
              </a:ext>
            </a:extLst>
          </p:cNvPr>
          <p:cNvSpPr txBox="1"/>
          <p:nvPr/>
        </p:nvSpPr>
        <p:spPr>
          <a:xfrm>
            <a:off x="123567" y="997352"/>
            <a:ext cx="584886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l" rtl="0">
              <a:lnSpc>
                <a:spcPct val="150000"/>
              </a:lnSpc>
            </a:pPr>
            <a:r>
              <a:rPr lang="en-US" altLang="he-IL" sz="1800" dirty="0"/>
              <a:t>42 Bolts M14 - Class </a:t>
            </a:r>
            <a:r>
              <a:rPr lang="en-US" altLang="he-IL" sz="1800" dirty="0" smtClean="0"/>
              <a:t>12.9</a:t>
            </a:r>
            <a:endParaRPr lang="en-US" altLang="he-IL" sz="1600" dirty="0"/>
          </a:p>
          <a:p>
            <a:pPr lvl="2" algn="l" rtl="0">
              <a:lnSpc>
                <a:spcPct val="150000"/>
              </a:lnSpc>
            </a:pPr>
            <a:r>
              <a:rPr lang="en-US" altLang="he-IL" sz="1800" dirty="0"/>
              <a:t>Tightening force </a:t>
            </a:r>
            <a:r>
              <a:rPr lang="en-US" altLang="he-IL" sz="1800" dirty="0" smtClean="0"/>
              <a:t>9590 </a:t>
            </a:r>
            <a:r>
              <a:rPr lang="en-US" altLang="he-IL" sz="1800" dirty="0" err="1"/>
              <a:t>kgf</a:t>
            </a:r>
            <a:r>
              <a:rPr lang="en-US" altLang="he-IL" sz="1800" dirty="0"/>
              <a:t> </a:t>
            </a:r>
          </a:p>
          <a:p>
            <a:pPr lvl="2" algn="l" rtl="0">
              <a:lnSpc>
                <a:spcPct val="150000"/>
              </a:lnSpc>
            </a:pPr>
            <a:r>
              <a:rPr lang="en-US" altLang="he-IL" sz="1800" dirty="0"/>
              <a:t>Effective area – As=115 mm² </a:t>
            </a:r>
          </a:p>
          <a:p>
            <a:pPr lvl="2" algn="l" rtl="0">
              <a:lnSpc>
                <a:spcPct val="150000"/>
              </a:lnSpc>
            </a:pPr>
            <a:r>
              <a:rPr lang="en-US" altLang="he-IL" sz="1800" dirty="0" smtClean="0"/>
              <a:t>Tensile </a:t>
            </a:r>
            <a:r>
              <a:rPr lang="en-US" altLang="he-IL" sz="1800" dirty="0"/>
              <a:t>stress </a:t>
            </a:r>
            <a:r>
              <a:rPr lang="en-US" altLang="he-IL" sz="1800" dirty="0" smtClean="0"/>
              <a:t>122 </a:t>
            </a:r>
            <a:r>
              <a:rPr lang="en-US" sz="1800" dirty="0">
                <a:cs typeface="Times New Roman" panose="02020603050405020304" pitchFamily="18" charset="0"/>
              </a:rPr>
              <a:t>[kg/mm</a:t>
            </a:r>
            <a:r>
              <a:rPr lang="en-US" sz="1800" baseline="30000" dirty="0">
                <a:cs typeface="Times New Roman" panose="02020603050405020304" pitchFamily="18" charset="0"/>
              </a:rPr>
              <a:t>2</a:t>
            </a:r>
            <a:r>
              <a:rPr lang="en-US" sz="1800" dirty="0">
                <a:cs typeface="Times New Roman" panose="02020603050405020304" pitchFamily="18" charset="0"/>
              </a:rPr>
              <a:t>]</a:t>
            </a:r>
            <a:endParaRPr lang="en-US" altLang="he-IL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461766F-7DBC-4E9B-AB57-E87CB149B38B}"/>
              </a:ext>
            </a:extLst>
          </p:cNvPr>
          <p:cNvSpPr txBox="1"/>
          <p:nvPr/>
        </p:nvSpPr>
        <p:spPr>
          <a:xfrm>
            <a:off x="902858" y="312511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he-IL" sz="1800" dirty="0"/>
              <a:t>Max. tension force  – 6769 </a:t>
            </a:r>
            <a:r>
              <a:rPr lang="en-US" altLang="he-IL" sz="1800" dirty="0" err="1"/>
              <a:t>Kgf</a:t>
            </a:r>
            <a:r>
              <a:rPr lang="en-US" altLang="he-IL" sz="1800" dirty="0"/>
              <a:t> </a:t>
            </a:r>
            <a:endParaRPr lang="he-I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E20FF44-DC55-4CF8-A468-C812ABBF535F}"/>
              </a:ext>
            </a:extLst>
          </p:cNvPr>
          <p:cNvSpPr txBox="1"/>
          <p:nvPr/>
        </p:nvSpPr>
        <p:spPr>
          <a:xfrm>
            <a:off x="0" y="3693010"/>
            <a:ext cx="5618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l" rtl="0">
              <a:buFontTx/>
              <a:buNone/>
            </a:pPr>
            <a:r>
              <a:rPr lang="en-US" altLang="he-IL" sz="1800" dirty="0"/>
              <a:t>Total tension force – </a:t>
            </a:r>
            <a:r>
              <a:rPr lang="en-US" altLang="he-IL" sz="1800" dirty="0" smtClean="0"/>
              <a:t>9590+6769/4 </a:t>
            </a:r>
            <a:r>
              <a:rPr lang="en-US" altLang="he-IL" sz="1800" dirty="0"/>
              <a:t>= </a:t>
            </a:r>
            <a:r>
              <a:rPr lang="en-US" altLang="he-IL" sz="1800" dirty="0" smtClean="0"/>
              <a:t>11282 </a:t>
            </a:r>
            <a:r>
              <a:rPr lang="en-US" altLang="he-IL" sz="1800" dirty="0" err="1"/>
              <a:t>Kgf</a:t>
            </a:r>
            <a:r>
              <a:rPr lang="en-US" altLang="he-IL" sz="1800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21E99B6-10FA-42A0-86D2-E3F05FE985BB}"/>
              </a:ext>
            </a:extLst>
          </p:cNvPr>
          <p:cNvSpPr txBox="1"/>
          <p:nvPr/>
        </p:nvSpPr>
        <p:spPr>
          <a:xfrm>
            <a:off x="873211" y="44772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he-IL" sz="1800" dirty="0"/>
              <a:t>σ</a:t>
            </a:r>
            <a:r>
              <a:rPr lang="en-US" altLang="he-IL" sz="1800" dirty="0"/>
              <a:t> = F/As = </a:t>
            </a:r>
            <a:r>
              <a:rPr lang="en-US" altLang="he-IL" sz="1800" dirty="0" smtClean="0"/>
              <a:t>11282/115 </a:t>
            </a:r>
            <a:r>
              <a:rPr lang="en-US" altLang="he-IL" sz="1800" dirty="0"/>
              <a:t>= </a:t>
            </a:r>
            <a:r>
              <a:rPr lang="en-US" altLang="he-IL" sz="1800" dirty="0" smtClean="0"/>
              <a:t>9</a:t>
            </a:r>
            <a:r>
              <a:rPr lang="en-US" altLang="he-IL" dirty="0" smtClean="0"/>
              <a:t>8.1</a:t>
            </a:r>
            <a:r>
              <a:rPr lang="en-US" altLang="he-IL" sz="1800" dirty="0" smtClean="0"/>
              <a:t> </a:t>
            </a:r>
            <a:r>
              <a:rPr lang="en-US" sz="1800" dirty="0">
                <a:cs typeface="Times New Roman" panose="02020603050405020304" pitchFamily="18" charset="0"/>
              </a:rPr>
              <a:t>kg/mm</a:t>
            </a:r>
            <a:r>
              <a:rPr lang="en-US" sz="1800" baseline="30000" dirty="0">
                <a:cs typeface="Times New Roman" panose="02020603050405020304" pitchFamily="18" charset="0"/>
              </a:rPr>
              <a:t>2</a:t>
            </a:r>
            <a:endParaRPr lang="he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4F1A77D-6E89-43D2-AB68-C3E95A02117C}"/>
              </a:ext>
            </a:extLst>
          </p:cNvPr>
          <p:cNvSpPr txBox="1"/>
          <p:nvPr/>
        </p:nvSpPr>
        <p:spPr>
          <a:xfrm>
            <a:off x="873211" y="51290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he-IL" sz="1800" b="1" dirty="0"/>
              <a:t>S.F = </a:t>
            </a:r>
            <a:r>
              <a:rPr lang="en-US" altLang="he-IL" sz="1800" b="1" dirty="0" smtClean="0"/>
              <a:t>122/98.1 </a:t>
            </a:r>
            <a:r>
              <a:rPr lang="en-US" altLang="he-IL" sz="1800" b="1" dirty="0"/>
              <a:t>= </a:t>
            </a:r>
            <a:r>
              <a:rPr lang="en-US" altLang="he-IL" sz="1800" b="1" dirty="0" smtClean="0"/>
              <a:t>1.24</a:t>
            </a:r>
          </a:p>
          <a:p>
            <a:endParaRPr lang="he-IL" b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CDCE2824-BFBB-491A-B22E-472CB5387601}"/>
              </a:ext>
            </a:extLst>
          </p:cNvPr>
          <p:cNvCxnSpPr>
            <a:cxnSpLocks/>
          </p:cNvCxnSpPr>
          <p:nvPr/>
        </p:nvCxnSpPr>
        <p:spPr>
          <a:xfrm>
            <a:off x="5732377" y="1627358"/>
            <a:ext cx="2052852" cy="4248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0D07D26-F910-4620-BB47-18E9F64177E1}"/>
              </a:ext>
            </a:extLst>
          </p:cNvPr>
          <p:cNvSpPr/>
          <p:nvPr/>
        </p:nvSpPr>
        <p:spPr>
          <a:xfrm>
            <a:off x="5832389" y="5921595"/>
            <a:ext cx="288325" cy="2388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4317E708-9EA6-4EA3-99A1-DE76A9605C9B}"/>
              </a:ext>
            </a:extLst>
          </p:cNvPr>
          <p:cNvSpPr/>
          <p:nvPr/>
        </p:nvSpPr>
        <p:spPr>
          <a:xfrm>
            <a:off x="9276364" y="5921594"/>
            <a:ext cx="288325" cy="2388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9B31932-BD6D-40B3-AAAA-B355A4288DE5}"/>
              </a:ext>
            </a:extLst>
          </p:cNvPr>
          <p:cNvSpPr/>
          <p:nvPr/>
        </p:nvSpPr>
        <p:spPr>
          <a:xfrm>
            <a:off x="7743568" y="1445607"/>
            <a:ext cx="3962960" cy="16188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114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892C365-92FF-40E8-93F2-C2FB687E5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0526" y="211019"/>
            <a:ext cx="1704975" cy="32575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EEA42B5-8B79-4AD9-AE56-B9C9091684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35"/>
          <a:stretch/>
        </p:blipFill>
        <p:spPr>
          <a:xfrm>
            <a:off x="5610527" y="3159538"/>
            <a:ext cx="6096001" cy="341174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2B896E9-813B-467F-BC5A-E5AD2F685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4B502-DA78-40B1-BC3E-D7122EEFA001}" type="slidenum">
              <a:rPr lang="he-IL" smtClean="0"/>
              <a:pPr>
                <a:defRPr/>
              </a:pPr>
              <a:t>5</a:t>
            </a:fld>
            <a:endParaRPr lang="he-I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F49F20-E1DC-4DC1-A684-0CAD9344AD69}"/>
              </a:ext>
            </a:extLst>
          </p:cNvPr>
          <p:cNvSpPr txBox="1"/>
          <p:nvPr/>
        </p:nvSpPr>
        <p:spPr>
          <a:xfrm>
            <a:off x="2789501" y="128815"/>
            <a:ext cx="66129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cs typeface="Times New Roman" panose="02020603050405020304" pitchFamily="18" charset="0"/>
              </a:rPr>
              <a:t>Bolts </a:t>
            </a:r>
            <a:r>
              <a:rPr lang="en-US" sz="4000" dirty="0" smtClean="0">
                <a:cs typeface="Times New Roman" panose="02020603050405020304" pitchFamily="18" charset="0"/>
              </a:rPr>
              <a:t>Calculation For 12.9 Bolts</a:t>
            </a:r>
            <a:endParaRPr lang="he-IL" sz="4000" dirty="0"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4E60822-FF72-4D8D-8459-13511CF3C346}"/>
              </a:ext>
            </a:extLst>
          </p:cNvPr>
          <p:cNvSpPr txBox="1"/>
          <p:nvPr/>
        </p:nvSpPr>
        <p:spPr>
          <a:xfrm>
            <a:off x="127686" y="996878"/>
            <a:ext cx="584886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</a:pPr>
            <a:r>
              <a:rPr lang="en-US" altLang="he-IL" dirty="0"/>
              <a:t>42 Bolts M14 - Class 12.9</a:t>
            </a:r>
            <a:endParaRPr lang="en-US" altLang="he-IL" sz="1600" dirty="0"/>
          </a:p>
          <a:p>
            <a:pPr lvl="2">
              <a:lnSpc>
                <a:spcPct val="150000"/>
              </a:lnSpc>
            </a:pPr>
            <a:r>
              <a:rPr lang="en-US" altLang="he-IL" dirty="0"/>
              <a:t>Tightening force 9590 </a:t>
            </a:r>
            <a:r>
              <a:rPr lang="en-US" altLang="he-IL" dirty="0" err="1"/>
              <a:t>kgf</a:t>
            </a:r>
            <a:r>
              <a:rPr lang="en-US" altLang="he-IL" dirty="0"/>
              <a:t> </a:t>
            </a:r>
          </a:p>
          <a:p>
            <a:pPr lvl="2">
              <a:lnSpc>
                <a:spcPct val="150000"/>
              </a:lnSpc>
            </a:pPr>
            <a:r>
              <a:rPr lang="en-US" altLang="he-IL" dirty="0"/>
              <a:t>Effective area – As=115 mm² </a:t>
            </a:r>
          </a:p>
          <a:p>
            <a:pPr lvl="2">
              <a:lnSpc>
                <a:spcPct val="150000"/>
              </a:lnSpc>
            </a:pPr>
            <a:r>
              <a:rPr lang="en-US" altLang="he-IL" dirty="0"/>
              <a:t>Tensile stress 122 </a:t>
            </a:r>
            <a:r>
              <a:rPr lang="en-US" dirty="0">
                <a:cs typeface="Times New Roman" panose="02020603050405020304" pitchFamily="18" charset="0"/>
              </a:rPr>
              <a:t>[kg/mm</a:t>
            </a:r>
            <a:r>
              <a:rPr lang="en-US" baseline="30000" dirty="0">
                <a:cs typeface="Times New Roman" panose="02020603050405020304" pitchFamily="18" charset="0"/>
              </a:rPr>
              <a:t>2</a:t>
            </a:r>
            <a:r>
              <a:rPr lang="en-US" dirty="0" smtClean="0">
                <a:cs typeface="Times New Roman" panose="02020603050405020304" pitchFamily="18" charset="0"/>
              </a:rPr>
              <a:t>]</a:t>
            </a:r>
            <a:endParaRPr lang="en-US" alt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461766F-7DBC-4E9B-AB57-E87CB149B38B}"/>
              </a:ext>
            </a:extLst>
          </p:cNvPr>
          <p:cNvSpPr txBox="1"/>
          <p:nvPr/>
        </p:nvSpPr>
        <p:spPr>
          <a:xfrm>
            <a:off x="902858" y="312511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he-IL" sz="1800" dirty="0"/>
              <a:t>Max. tension force  – 6682 </a:t>
            </a:r>
            <a:r>
              <a:rPr lang="en-US" altLang="he-IL" sz="1800" dirty="0" err="1"/>
              <a:t>Kgf</a:t>
            </a:r>
            <a:r>
              <a:rPr lang="en-US" altLang="he-IL" sz="1800" dirty="0"/>
              <a:t> </a:t>
            </a:r>
            <a:endParaRPr lang="he-I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E20FF44-DC55-4CF8-A468-C812ABBF535F}"/>
              </a:ext>
            </a:extLst>
          </p:cNvPr>
          <p:cNvSpPr txBox="1"/>
          <p:nvPr/>
        </p:nvSpPr>
        <p:spPr>
          <a:xfrm>
            <a:off x="0" y="3693010"/>
            <a:ext cx="5618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l" rtl="0">
              <a:buFontTx/>
              <a:buNone/>
            </a:pPr>
            <a:r>
              <a:rPr lang="en-US" altLang="he-IL" sz="1800" dirty="0"/>
              <a:t>Total tension force – </a:t>
            </a:r>
            <a:r>
              <a:rPr lang="en-US" altLang="he-IL" sz="1800" dirty="0" smtClean="0"/>
              <a:t>9590+6682/4 </a:t>
            </a:r>
            <a:r>
              <a:rPr lang="en-US" altLang="he-IL" sz="1800" dirty="0"/>
              <a:t>= </a:t>
            </a:r>
            <a:r>
              <a:rPr lang="en-US" altLang="he-IL" sz="1800" dirty="0" smtClean="0"/>
              <a:t>11260 </a:t>
            </a:r>
            <a:r>
              <a:rPr lang="en-US" altLang="he-IL" sz="1800" dirty="0" err="1"/>
              <a:t>Kgf</a:t>
            </a:r>
            <a:r>
              <a:rPr lang="en-US" altLang="he-IL" sz="1800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21E99B6-10FA-42A0-86D2-E3F05FE985BB}"/>
              </a:ext>
            </a:extLst>
          </p:cNvPr>
          <p:cNvSpPr txBox="1"/>
          <p:nvPr/>
        </p:nvSpPr>
        <p:spPr>
          <a:xfrm>
            <a:off x="873211" y="44772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he-IL" sz="1800" dirty="0"/>
              <a:t>σ</a:t>
            </a:r>
            <a:r>
              <a:rPr lang="en-US" altLang="he-IL" sz="1800" dirty="0"/>
              <a:t> = F/As = </a:t>
            </a:r>
            <a:r>
              <a:rPr lang="en-US" altLang="he-IL" sz="1800" dirty="0" smtClean="0"/>
              <a:t>11260/115 </a:t>
            </a:r>
            <a:r>
              <a:rPr lang="en-US" altLang="he-IL" sz="1800" dirty="0"/>
              <a:t>= </a:t>
            </a:r>
            <a:r>
              <a:rPr lang="en-US" altLang="he-IL" sz="1800" dirty="0" smtClean="0"/>
              <a:t>97</a:t>
            </a:r>
            <a:r>
              <a:rPr lang="en-US" altLang="he-IL" dirty="0" smtClean="0"/>
              <a:t>.9</a:t>
            </a:r>
            <a:r>
              <a:rPr lang="en-US" altLang="he-IL" sz="1800" dirty="0" smtClean="0"/>
              <a:t> </a:t>
            </a:r>
            <a:r>
              <a:rPr lang="en-US" sz="1800" dirty="0">
                <a:cs typeface="Times New Roman" panose="02020603050405020304" pitchFamily="18" charset="0"/>
              </a:rPr>
              <a:t>kg/mm</a:t>
            </a:r>
            <a:r>
              <a:rPr lang="en-US" sz="1800" baseline="30000" dirty="0">
                <a:cs typeface="Times New Roman" panose="02020603050405020304" pitchFamily="18" charset="0"/>
              </a:rPr>
              <a:t>2</a:t>
            </a:r>
            <a:endParaRPr lang="he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4F1A77D-6E89-43D2-AB68-C3E95A02117C}"/>
              </a:ext>
            </a:extLst>
          </p:cNvPr>
          <p:cNvSpPr txBox="1"/>
          <p:nvPr/>
        </p:nvSpPr>
        <p:spPr>
          <a:xfrm>
            <a:off x="873211" y="51290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he-IL" sz="1800" b="1" dirty="0"/>
              <a:t>S.F = </a:t>
            </a:r>
            <a:r>
              <a:rPr lang="en-US" altLang="he-IL" sz="1800" b="1" dirty="0" smtClean="0"/>
              <a:t>122/97.9 </a:t>
            </a:r>
            <a:r>
              <a:rPr lang="en-US" altLang="he-IL" sz="1800" b="1" dirty="0"/>
              <a:t>= </a:t>
            </a:r>
            <a:r>
              <a:rPr lang="en-US" altLang="he-IL" sz="1800" b="1" dirty="0" smtClean="0"/>
              <a:t>1.24</a:t>
            </a:r>
          </a:p>
          <a:p>
            <a:endParaRPr lang="he-IL" b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CDCE2824-BFBB-491A-B22E-472CB5387601}"/>
              </a:ext>
            </a:extLst>
          </p:cNvPr>
          <p:cNvCxnSpPr>
            <a:cxnSpLocks/>
          </p:cNvCxnSpPr>
          <p:nvPr/>
        </p:nvCxnSpPr>
        <p:spPr>
          <a:xfrm>
            <a:off x="7577180" y="1720589"/>
            <a:ext cx="2052852" cy="4248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0D07D26-F910-4620-BB47-18E9F64177E1}"/>
              </a:ext>
            </a:extLst>
          </p:cNvPr>
          <p:cNvSpPr/>
          <p:nvPr/>
        </p:nvSpPr>
        <p:spPr>
          <a:xfrm>
            <a:off x="5832389" y="5921595"/>
            <a:ext cx="288325" cy="2388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4317E708-9EA6-4EA3-99A1-DE76A9605C9B}"/>
              </a:ext>
            </a:extLst>
          </p:cNvPr>
          <p:cNvSpPr/>
          <p:nvPr/>
        </p:nvSpPr>
        <p:spPr>
          <a:xfrm>
            <a:off x="9276364" y="5921594"/>
            <a:ext cx="288325" cy="2388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9B31932-BD6D-40B3-AAAA-B355A4288DE5}"/>
              </a:ext>
            </a:extLst>
          </p:cNvPr>
          <p:cNvSpPr/>
          <p:nvPr/>
        </p:nvSpPr>
        <p:spPr>
          <a:xfrm>
            <a:off x="9630032" y="1445607"/>
            <a:ext cx="1169773" cy="17753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238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21843</TotalTime>
  <Words>141</Words>
  <Application>Microsoft Office PowerPoint</Application>
  <PresentationFormat>מסך רחב</PresentationFormat>
  <Paragraphs>29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417</cp:revision>
  <dcterms:created xsi:type="dcterms:W3CDTF">2013-12-05T06:17:50Z</dcterms:created>
  <dcterms:modified xsi:type="dcterms:W3CDTF">2021-02-22T22:03:20Z</dcterms:modified>
</cp:coreProperties>
</file>