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78" r:id="rId2"/>
    <p:sldId id="379" r:id="rId3"/>
    <p:sldId id="380" r:id="rId4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00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A1BF-F85A-4EE5-9350-BE584D51755C}" type="datetimeFigureOut">
              <a:rPr lang="en-US" smtClean="0"/>
              <a:pPr/>
              <a:t>02-01-2023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50445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1815-18EA-4D1D-967A-44EF6D942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8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63A9C-7E9F-45AD-9D43-0E150AA19F9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E34B7-0CF4-4679-A5B8-0794F1EA7292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4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41787-E0EA-48EA-94BD-3F071284D113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220D4-DCF2-4A7D-88F8-FBCCEEA572D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000E-677F-4161-BFDF-0EAB52CF10D8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2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CEF73-6B99-4308-A65B-80BFF6A75386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1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4075C-567F-4CC8-8194-7AC86D3C151E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6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0B92-BEBA-45B6-B16B-AC746FDFD4D4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9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467544" y="1008024"/>
            <a:ext cx="8281169" cy="223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0" descr="IAEC_CEA LOGO2 no sub-tex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913" y="80963"/>
            <a:ext cx="2376487" cy="755650"/>
          </a:xfrm>
          <a:prstGeom prst="rect">
            <a:avLst/>
          </a:prstGeom>
          <a:noFill/>
        </p:spPr>
      </p:pic>
      <p:pic>
        <p:nvPicPr>
          <p:cNvPr id="8" name="Picture 13" descr="LOGO_IAE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036"/>
            <a:ext cx="9985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CEA 2013 SC\cea 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27" y="116633"/>
            <a:ext cx="953521" cy="777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92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68915-A7A5-43B6-BEF7-289EAA0EAEE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9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1FA5C-1D74-4712-9B89-64DCD27E1E10}" type="slidenum">
              <a:rPr lang="he-IL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0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/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/>
            <a:fld id="{04B2D2EA-AA48-4D93-B9B0-1D955780F1D2}" type="slidenum">
              <a:rPr lang="he-IL">
                <a:solidFill>
                  <a:srgbClr val="000000"/>
                </a:solidFill>
                <a:latin typeface="Arial" charset="0"/>
                <a:cs typeface="Arial" charset="0"/>
              </a:rPr>
              <a:pPr rtl="1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85140" y="138053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Rubinstein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NRCN, IAEC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D.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L’Hermite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– SACLAY, CEA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0" y="2534380"/>
            <a:ext cx="8892866" cy="38115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7367" tIns="43683" rIns="87367" bIns="43683" numCol="1" anchor="t" anchorCtr="0" compatLnSpc="1">
            <a:prstTxWarp prst="textNoShape">
              <a:avLst/>
            </a:prstTxWarp>
          </a:bodyPr>
          <a:lstStyle>
            <a:lvl1pPr marL="327025" indent="-3270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 sz="1900">
                <a:solidFill>
                  <a:srgbClr val="3333CC"/>
                </a:solidFill>
                <a:latin typeface="+mn-lt"/>
                <a:ea typeface="+mn-ea"/>
                <a:cs typeface="+mn-cs"/>
              </a:defRPr>
            </a:lvl1pPr>
            <a:lvl2pPr marL="7096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0922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 b="0">
                <a:solidFill>
                  <a:srgbClr val="008000"/>
                </a:solidFill>
                <a:latin typeface="+mn-lt"/>
              </a:defRPr>
            </a:lvl3pPr>
            <a:lvl4pPr marL="149225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923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5pPr>
            <a:lvl6pPr marL="23301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6pPr>
            <a:lvl7pPr marL="27670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7pPr>
            <a:lvl8pPr marL="32039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8pPr>
            <a:lvl9pPr marL="36408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Background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47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LIBS is an advanced tool in analytical chemistry </a:t>
            </a:r>
          </a:p>
          <a:p>
            <a:pPr marL="447675" lvl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lvl="1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CEA has purchased an up-to-date TX1000 LIBS equipment from the French IUMTEK company, received in April, 2019.</a:t>
            </a:r>
          </a:p>
          <a:p>
            <a:pPr marL="447675" lvl="1" algn="just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lvl="1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IAEC received the same LIBS instrument in Israel, in Feb, 2021 (excepted the spectrometer), installed by IUMTEK in a Apr. 2022.</a:t>
            </a:r>
          </a:p>
          <a:p>
            <a:pPr marL="447675" lvl="1" algn="just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8">
            <a:extLst>
              <a:ext uri="{FF2B5EF4-FFF2-40B4-BE49-F238E27FC236}">
                <a16:creationId xmlns:a16="http://schemas.microsoft.com/office/drawing/2014/main" id="{C6680B42-36A4-445D-8A83-FEE9C3645EB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012" y="710525"/>
            <a:ext cx="9143999" cy="10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e-IL"/>
            </a:defPPr>
            <a:lvl1pPr algn="ctr" rtl="0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accent2">
                    <a:lumMod val="50000"/>
                  </a:schemeClr>
                </a:solidFill>
              </a:rPr>
              <a:t>Laser Induced Breakdown Spectroscopy (LIBS)</a:t>
            </a:r>
            <a:endParaRPr lang="en-US" sz="24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700" y="1523818"/>
            <a:ext cx="3164917" cy="21092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4585" y="3294554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TX1000 LIBS equipment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0" y="1660367"/>
            <a:ext cx="6082393" cy="17686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7367" tIns="43683" rIns="87367" bIns="43683" numCol="1" anchor="t" anchorCtr="0" compatLnSpc="1">
            <a:prstTxWarp prst="textNoShape">
              <a:avLst/>
            </a:prstTxWarp>
          </a:bodyPr>
          <a:lstStyle>
            <a:lvl1pPr marL="327025" indent="-3270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 sz="1900">
                <a:solidFill>
                  <a:srgbClr val="3333CC"/>
                </a:solidFill>
                <a:latin typeface="+mn-lt"/>
                <a:ea typeface="+mn-ea"/>
                <a:cs typeface="+mn-cs"/>
              </a:defRPr>
            </a:lvl1pPr>
            <a:lvl2pPr marL="7096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0922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 b="0">
                <a:solidFill>
                  <a:srgbClr val="008000"/>
                </a:solidFill>
                <a:latin typeface="+mn-lt"/>
              </a:defRPr>
            </a:lvl3pPr>
            <a:lvl4pPr marL="149225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923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5pPr>
            <a:lvl6pPr marL="23301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6pPr>
            <a:lvl7pPr marL="27670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7pPr>
            <a:lvl8pPr marL="32039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8pPr>
            <a:lvl9pPr marL="36408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Overall Aim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 LIBS analyses on materials of interest and benchmarking according to a common CEA-IAEC program of work.</a:t>
            </a:r>
            <a:endParaRPr lang="fr-CH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8">
            <a:extLst>
              <a:ext uri="{FF2B5EF4-FFF2-40B4-BE49-F238E27FC236}">
                <a16:creationId xmlns:a16="http://schemas.microsoft.com/office/drawing/2014/main" id="{C6680B42-36A4-445D-8A83-FEE9C3645EB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012" y="710525"/>
            <a:ext cx="9143999" cy="10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e-IL"/>
            </a:defPPr>
            <a:lvl1pPr algn="ctr" rtl="0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accent2">
                    <a:lumMod val="50000"/>
                  </a:schemeClr>
                </a:solidFill>
              </a:rPr>
              <a:t>Laser Induced Breakdown Spectroscopy (LIBS)</a:t>
            </a:r>
            <a:endParaRPr lang="en-US" sz="24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690" y="1523818"/>
            <a:ext cx="2237318" cy="1491083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0" y="3613209"/>
            <a:ext cx="9070521" cy="31386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7367" tIns="43683" rIns="87367" bIns="43683" numCol="1" anchor="t" anchorCtr="0" compatLnSpc="1">
            <a:prstTxWarp prst="textNoShape">
              <a:avLst/>
            </a:prstTxWarp>
          </a:bodyPr>
          <a:lstStyle>
            <a:lvl1pPr marL="327025" indent="-3270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 sz="1900">
                <a:solidFill>
                  <a:srgbClr val="3333CC"/>
                </a:solidFill>
                <a:latin typeface="+mn-lt"/>
                <a:ea typeface="+mn-ea"/>
                <a:cs typeface="+mn-cs"/>
              </a:defRPr>
            </a:lvl1pPr>
            <a:lvl2pPr marL="7096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0922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 b="0">
                <a:solidFill>
                  <a:srgbClr val="008000"/>
                </a:solidFill>
                <a:latin typeface="+mn-lt"/>
              </a:defRPr>
            </a:lvl3pPr>
            <a:lvl4pPr marL="149225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923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5pPr>
            <a:lvl6pPr marL="23301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6pPr>
            <a:lvl7pPr marL="27670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7pPr>
            <a:lvl8pPr marL="32039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8pPr>
            <a:lvl9pPr marL="36408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CH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 Objectives:	</a:t>
            </a:r>
            <a:endParaRPr lang="fr-FR" sz="2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CEA: Adding of the same spectrometers in CEA’s TX1000 to have a similar IAEC’s one (2022).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IAEC: Establishing the analytical capabilities for Aluminum matrixes and building recommended wavelengths database for various impurities (2022-2023).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IAEC: Expending the 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analytical capabilities for other matrixes (will be discussed with CEA). </a:t>
            </a:r>
          </a:p>
        </p:txBody>
      </p:sp>
    </p:spTree>
    <p:extLst>
      <p:ext uri="{BB962C8B-B14F-4D97-AF65-F5344CB8AC3E}">
        <p14:creationId xmlns:p14="http://schemas.microsoft.com/office/powerpoint/2010/main" val="1914440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8">
            <a:extLst>
              <a:ext uri="{FF2B5EF4-FFF2-40B4-BE49-F238E27FC236}">
                <a16:creationId xmlns:a16="http://schemas.microsoft.com/office/drawing/2014/main" id="{EDEBBB04-41EF-3D4C-42B5-0ACDA66D335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012" y="710525"/>
            <a:ext cx="9143999" cy="10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e-IL"/>
            </a:defPPr>
            <a:lvl1pPr algn="ctr" rtl="0">
              <a:defRPr sz="2800" b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en-GB" sz="2400" kern="0" dirty="0">
                <a:solidFill>
                  <a:schemeClr val="accent2">
                    <a:lumMod val="50000"/>
                  </a:schemeClr>
                </a:solidFill>
              </a:rPr>
              <a:t>New – Round Robins</a:t>
            </a:r>
            <a:endParaRPr lang="en-US" sz="2400" kern="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D8F3F4B-C0D9-0D7A-13DC-C0F16C947957}"/>
              </a:ext>
            </a:extLst>
          </p:cNvPr>
          <p:cNvSpPr txBox="1">
            <a:spLocks/>
          </p:cNvSpPr>
          <p:nvPr/>
        </p:nvSpPr>
        <p:spPr bwMode="auto">
          <a:xfrm>
            <a:off x="0" y="1660367"/>
            <a:ext cx="7333488" cy="17686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7367" tIns="43683" rIns="87367" bIns="43683" numCol="1" anchor="t" anchorCtr="0" compatLnSpc="1">
            <a:prstTxWarp prst="textNoShape">
              <a:avLst/>
            </a:prstTxWarp>
          </a:bodyPr>
          <a:lstStyle>
            <a:lvl1pPr marL="327025" indent="-3270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 sz="1900">
                <a:solidFill>
                  <a:srgbClr val="3333CC"/>
                </a:solidFill>
                <a:latin typeface="+mn-lt"/>
                <a:ea typeface="+mn-ea"/>
                <a:cs typeface="+mn-cs"/>
              </a:defRPr>
            </a:lvl1pPr>
            <a:lvl2pPr marL="7096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1700">
                <a:solidFill>
                  <a:schemeClr val="tx1"/>
                </a:solidFill>
                <a:latin typeface="+mn-lt"/>
              </a:defRPr>
            </a:lvl2pPr>
            <a:lvl3pPr marL="10922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 b="0">
                <a:solidFill>
                  <a:srgbClr val="008000"/>
                </a:solidFill>
                <a:latin typeface="+mn-lt"/>
              </a:defRPr>
            </a:lvl3pPr>
            <a:lvl4pPr marL="149225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 b="0">
                <a:solidFill>
                  <a:schemeClr val="bg2">
                    <a:lumMod val="75000"/>
                  </a:schemeClr>
                </a:solidFill>
                <a:latin typeface="+mn-lt"/>
              </a:defRPr>
            </a:lvl4pPr>
            <a:lvl5pPr marL="18923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5pPr>
            <a:lvl6pPr marL="23301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6pPr>
            <a:lvl7pPr marL="2767035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7pPr>
            <a:lvl8pPr marL="32039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8pPr>
            <a:lvl9pPr marL="3640836" indent="-218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Overall Aim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IAEC is willing to take part in new or on-going Round Robins to establish the capabilities of different analytical techniques.   </a:t>
            </a:r>
            <a:endParaRPr lang="fr-CH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70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26558</TotalTime>
  <Words>193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ODS vs Non-ODS -  Definition of the problem</dc:title>
  <dc:creator>Malki</dc:creator>
  <cp:lastModifiedBy>Arnon Rubinshtein</cp:lastModifiedBy>
  <cp:revision>509</cp:revision>
  <cp:lastPrinted>2016-10-03T13:04:50Z</cp:lastPrinted>
  <dcterms:created xsi:type="dcterms:W3CDTF">2013-11-13T18:33:11Z</dcterms:created>
  <dcterms:modified xsi:type="dcterms:W3CDTF">2023-01-02T16:06:45Z</dcterms:modified>
</cp:coreProperties>
</file>